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85" r:id="rId6"/>
    <p:sldId id="286" r:id="rId7"/>
    <p:sldId id="260" r:id="rId8"/>
    <p:sldId id="261" r:id="rId9"/>
    <p:sldId id="277" r:id="rId10"/>
    <p:sldId id="272" r:id="rId11"/>
    <p:sldId id="270" r:id="rId12"/>
    <p:sldId id="275" r:id="rId13"/>
    <p:sldId id="271" r:id="rId14"/>
    <p:sldId id="280" r:id="rId15"/>
    <p:sldId id="283" r:id="rId16"/>
    <p:sldId id="282" r:id="rId17"/>
    <p:sldId id="263" r:id="rId18"/>
    <p:sldId id="264" r:id="rId19"/>
    <p:sldId id="265" r:id="rId20"/>
    <p:sldId id="279" r:id="rId21"/>
    <p:sldId id="268" r:id="rId22"/>
    <p:sldId id="276"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1pPr>
    <a:lvl2pPr marL="457200" algn="l" rtl="0" eaLnBrk="0" fontAlgn="base" hangingPunct="0">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2pPr>
    <a:lvl3pPr marL="914400" algn="l" rtl="0" eaLnBrk="0" fontAlgn="base" hangingPunct="0">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3pPr>
    <a:lvl4pPr marL="1371600" algn="l" rtl="0" eaLnBrk="0" fontAlgn="base" hangingPunct="0">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4pPr>
    <a:lvl5pPr marL="1828800" algn="l" rtl="0" eaLnBrk="0" fontAlgn="base" hangingPunct="0">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5pPr>
    <a:lvl6pPr marL="2286000" algn="l" defTabSz="457200" rtl="0" eaLnBrk="1" latinLnBrk="0" hangingPunct="1">
      <a:defRPr sz="2400" kern="1200">
        <a:solidFill>
          <a:srgbClr val="000000"/>
        </a:solidFill>
        <a:latin typeface="Arial" charset="0"/>
        <a:ea typeface="ヒラギノ角ゴ ProN W3" charset="0"/>
        <a:cs typeface="ヒラギノ角ゴ ProN W3" charset="0"/>
        <a:sym typeface="Arial" charset="0"/>
      </a:defRPr>
    </a:lvl6pPr>
    <a:lvl7pPr marL="2743200" algn="l" defTabSz="457200" rtl="0" eaLnBrk="1" latinLnBrk="0" hangingPunct="1">
      <a:defRPr sz="2400" kern="1200">
        <a:solidFill>
          <a:srgbClr val="000000"/>
        </a:solidFill>
        <a:latin typeface="Arial" charset="0"/>
        <a:ea typeface="ヒラギノ角ゴ ProN W3" charset="0"/>
        <a:cs typeface="ヒラギノ角ゴ ProN W3" charset="0"/>
        <a:sym typeface="Arial" charset="0"/>
      </a:defRPr>
    </a:lvl7pPr>
    <a:lvl8pPr marL="3200400" algn="l" defTabSz="457200" rtl="0" eaLnBrk="1" latinLnBrk="0" hangingPunct="1">
      <a:defRPr sz="2400" kern="1200">
        <a:solidFill>
          <a:srgbClr val="000000"/>
        </a:solidFill>
        <a:latin typeface="Arial" charset="0"/>
        <a:ea typeface="ヒラギノ角ゴ ProN W3" charset="0"/>
        <a:cs typeface="ヒラギノ角ゴ ProN W3" charset="0"/>
        <a:sym typeface="Arial" charset="0"/>
      </a:defRPr>
    </a:lvl8pPr>
    <a:lvl9pPr marL="3657600" algn="l" defTabSz="457200" rtl="0" eaLnBrk="1" latinLnBrk="0" hangingPunct="1">
      <a:defRPr sz="24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5"/>
    <a:srgbClr val="7AC2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12"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3" d="100"/>
          <a:sy n="113" d="100"/>
        </p:scale>
        <p:origin x="-4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
          <p:cNvSpPr>
            <a:spLocks noGrp="1" noRot="1" noChangeAspect="1" noChangeArrowheads="1" noTextEdit="1"/>
          </p:cNvSpPr>
          <p:nvPr>
            <p:ph type="sldImg"/>
          </p:nvPr>
        </p:nvSpPr>
        <p:spPr bwMode="auto">
          <a:xfrm>
            <a:off x="685800" y="228600"/>
            <a:ext cx="5486400" cy="4114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 name="Rectangle 2"/>
          <p:cNvSpPr>
            <a:spLocks noGrp="1" noChangeArrowheads="1"/>
          </p:cNvSpPr>
          <p:nvPr>
            <p:ph type="body" sz="quarter" idx="1"/>
          </p:nvPr>
        </p:nvSpPr>
        <p:spPr bwMode="auto">
          <a:xfrm>
            <a:off x="457200" y="4343400"/>
            <a:ext cx="61722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28326655"/>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3"/>
          <p:cNvSpPr>
            <a:spLocks noGrp="1" noRot="1" noChangeAspect="1" noTextEdit="1"/>
          </p:cNvSpPr>
          <p:nvPr>
            <p:ph type="sldImg"/>
          </p:nvPr>
        </p:nvSpPr>
        <p:spPr>
          <a:ln/>
        </p:spPr>
      </p:sp>
      <p:sp>
        <p:nvSpPr>
          <p:cNvPr id="15362" name="Notes Placeholder 4"/>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ea typeface="MS PGothic"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This  shows how the standard is laid out.</a:t>
            </a:r>
          </a:p>
          <a:p>
            <a:endParaRPr lang="en-US">
              <a:ea typeface="MS PGothic" charset="0"/>
            </a:endParaRPr>
          </a:p>
          <a:p>
            <a:r>
              <a:rPr lang="en-US">
                <a:ea typeface="MS PGothic" charset="0"/>
              </a:rPr>
              <a:t>The </a:t>
            </a:r>
            <a:r>
              <a:rPr lang="en-US" b="1">
                <a:ea typeface="MS PGothic" charset="0"/>
              </a:rPr>
              <a:t>blue text </a:t>
            </a:r>
            <a:r>
              <a:rPr lang="en-US">
                <a:ea typeface="MS PGothic" charset="0"/>
              </a:rPr>
              <a:t>shows a </a:t>
            </a:r>
            <a:r>
              <a:rPr lang="en-US" b="1">
                <a:ea typeface="MS PGothic" charset="0"/>
              </a:rPr>
              <a:t>dimension</a:t>
            </a:r>
            <a:r>
              <a:rPr lang="en-US">
                <a:ea typeface="MS PGothic" charset="0"/>
              </a:rPr>
              <a:t>, in this case Planning, and the </a:t>
            </a:r>
            <a:r>
              <a:rPr lang="en-US" b="1">
                <a:ea typeface="MS PGothic" charset="0"/>
              </a:rPr>
              <a:t>2 principles (column 1</a:t>
            </a:r>
            <a:r>
              <a:rPr lang="en-US">
                <a:ea typeface="MS PGothic" charset="0"/>
              </a:rPr>
              <a:t>) that sit in this dimension ( leadership and CPD)</a:t>
            </a:r>
          </a:p>
          <a:p>
            <a:endParaRPr lang="en-US">
              <a:ea typeface="MS PGothic" charset="0"/>
            </a:endParaRPr>
          </a:p>
          <a:p>
            <a:r>
              <a:rPr lang="en-US">
                <a:ea typeface="MS PGothic" charset="0"/>
              </a:rPr>
              <a:t>The </a:t>
            </a:r>
            <a:r>
              <a:rPr lang="en-US" b="1">
                <a:ea typeface="MS PGothic" charset="0"/>
              </a:rPr>
              <a:t>next column </a:t>
            </a:r>
            <a:r>
              <a:rPr lang="en-US">
                <a:ea typeface="MS PGothic" charset="0"/>
              </a:rPr>
              <a:t>shows </a:t>
            </a:r>
            <a:r>
              <a:rPr lang="en-US" b="1">
                <a:ea typeface="MS PGothic" charset="0"/>
              </a:rPr>
              <a:t>what the line or thread of indicators is about. </a:t>
            </a:r>
          </a:p>
          <a:p>
            <a:endParaRPr lang="en-US">
              <a:ea typeface="MS PGothic" charset="0"/>
            </a:endParaRPr>
          </a:p>
          <a:p>
            <a:r>
              <a:rPr lang="en-US" b="1">
                <a:ea typeface="MS PGothic" charset="0"/>
              </a:rPr>
              <a:t>The indicators</a:t>
            </a:r>
            <a:r>
              <a:rPr lang="en-US">
                <a:ea typeface="MS PGothic" charset="0"/>
              </a:rPr>
              <a:t> are shown at </a:t>
            </a:r>
            <a:r>
              <a:rPr lang="en-US" b="1">
                <a:ea typeface="MS PGothic" charset="0"/>
              </a:rPr>
              <a:t>bronze, silver and gold levels</a:t>
            </a:r>
          </a:p>
          <a:p>
            <a:endParaRPr lang="en-US" b="1">
              <a:ea typeface="MS PGothic" charset="0"/>
            </a:endParaRPr>
          </a:p>
          <a:p>
            <a:r>
              <a:rPr lang="en-US" b="1">
                <a:ea typeface="MS PGothic" charset="0"/>
              </a:rPr>
              <a:t>By Platinum stage the school will initiate and define its own progress rather than follow given criteria. In the award of the Quality Mark the school will need to prove how they have moved well beyond Gold.</a:t>
            </a:r>
          </a:p>
        </p:txBody>
      </p:sp>
      <p:sp>
        <p:nvSpPr>
          <p:cNvPr id="33794" name="Slide Image Placeholder 4"/>
          <p:cNvSpPr>
            <a:spLocks noGrp="1" noRot="1" noChangeAspect="1" noTextEdit="1"/>
          </p:cNvSpPr>
          <p:nvPr>
            <p:ph type="sldImg"/>
          </p:nvPr>
        </p:nvSpPr>
        <p:spPr>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ea typeface="MS PGothic" charset="0"/>
              </a:rPr>
              <a:t>A flavour of how the principles are written.</a:t>
            </a:r>
          </a:p>
          <a:p>
            <a:endParaRPr lang="en-US" sz="2000">
              <a:ea typeface="MS PGothic" charset="0"/>
            </a:endParaRPr>
          </a:p>
          <a:p>
            <a:r>
              <a:rPr lang="en-US" sz="2000" b="1">
                <a:ea typeface="MS PGothic" charset="0"/>
              </a:rPr>
              <a:t>Principle 4 Leading innovation in learning </a:t>
            </a:r>
            <a:r>
              <a:rPr lang="en-US" sz="2000">
                <a:ea typeface="MS PGothic" charset="0"/>
              </a:rPr>
              <a:t>and then unpacked through three </a:t>
            </a:r>
            <a:r>
              <a:rPr lang="en-US" sz="2000" b="1">
                <a:ea typeface="MS PGothic" charset="0"/>
              </a:rPr>
              <a:t>aspects of practice</a:t>
            </a:r>
            <a:r>
              <a:rPr lang="en-US" sz="2000">
                <a:ea typeface="MS PGothic" charset="0"/>
              </a:rPr>
              <a:t>...4.1 </a:t>
            </a:r>
            <a:r>
              <a:rPr lang="en-US" sz="2000" b="1">
                <a:ea typeface="MS PGothic" charset="0"/>
              </a:rPr>
              <a:t>Dialogue</a:t>
            </a:r>
            <a:r>
              <a:rPr lang="en-US" sz="2000">
                <a:ea typeface="MS PGothic" charset="0"/>
              </a:rPr>
              <a:t>, 4.2 </a:t>
            </a:r>
            <a:r>
              <a:rPr lang="en-US" sz="2000" b="1">
                <a:ea typeface="MS PGothic" charset="0"/>
              </a:rPr>
              <a:t>Enabling exploration</a:t>
            </a:r>
            <a:r>
              <a:rPr lang="en-US" sz="2000">
                <a:ea typeface="MS PGothic" charset="0"/>
              </a:rPr>
              <a:t>, 4.3 </a:t>
            </a:r>
            <a:r>
              <a:rPr lang="en-US" sz="2000" b="1">
                <a:ea typeface="MS PGothic" charset="0"/>
              </a:rPr>
              <a:t>Monitoring practice</a:t>
            </a:r>
            <a:r>
              <a:rPr lang="en-US" sz="2000">
                <a:ea typeface="MS PGothic" charset="0"/>
              </a:rPr>
              <a:t>... which are then unpacked precisely in indicators (not shown here)</a:t>
            </a:r>
          </a:p>
          <a:p>
            <a:r>
              <a:rPr lang="en-US" sz="2000">
                <a:ea typeface="MS PGothic" charset="0"/>
              </a:rPr>
              <a:t>Similarly for Principle 11 Assessing for learning.</a:t>
            </a:r>
          </a:p>
        </p:txBody>
      </p:sp>
      <p:sp>
        <p:nvSpPr>
          <p:cNvPr id="35842" name="Slide Image Placeholder 4"/>
          <p:cNvSpPr>
            <a:spLocks noGrp="1" noRot="1" noChangeAspect="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ea typeface="MS PGothic" charset="0"/>
              </a:rPr>
              <a:t>Here’s a full thread of indicators. In this case talking for learning</a:t>
            </a:r>
            <a:r>
              <a:rPr lang="en-US">
                <a:ea typeface="MS PGothic" charset="0"/>
              </a:rPr>
              <a:t>.  </a:t>
            </a:r>
          </a:p>
          <a:p>
            <a:endParaRPr lang="en-US">
              <a:ea typeface="MS PGothic" charset="0"/>
            </a:endParaRPr>
          </a:p>
          <a:p>
            <a:r>
              <a:rPr lang="en-US">
                <a:ea typeface="MS PGothic" charset="0"/>
              </a:rPr>
              <a:t>Bronze simply requires </a:t>
            </a:r>
            <a:r>
              <a:rPr lang="en-US" b="1">
                <a:ea typeface="MS PGothic" charset="0"/>
              </a:rPr>
              <a:t>some</a:t>
            </a:r>
            <a:r>
              <a:rPr lang="en-US">
                <a:ea typeface="MS PGothic" charset="0"/>
              </a:rPr>
              <a:t> teachers to be drawing students attention to learning  and how it works</a:t>
            </a:r>
          </a:p>
          <a:p>
            <a:r>
              <a:rPr lang="en-US">
                <a:ea typeface="MS PGothic" charset="0"/>
              </a:rPr>
              <a:t>By silver there is a big leap </a:t>
            </a:r>
            <a:r>
              <a:rPr lang="en-US" b="1">
                <a:ea typeface="MS PGothic" charset="0"/>
              </a:rPr>
              <a:t>to many </a:t>
            </a:r>
            <a:r>
              <a:rPr lang="en-US">
                <a:ea typeface="MS PGothic" charset="0"/>
              </a:rPr>
              <a:t>classrooms where talk about the process of learning is alive and well and helping students to improve their use of learning behaviours </a:t>
            </a:r>
          </a:p>
          <a:p>
            <a:r>
              <a:rPr lang="en-US">
                <a:ea typeface="MS PGothic" charset="0"/>
              </a:rPr>
              <a:t>By gold the language of learning is used fluently by </a:t>
            </a:r>
            <a:r>
              <a:rPr lang="en-US" b="1">
                <a:ea typeface="MS PGothic" charset="0"/>
              </a:rPr>
              <a:t>most</a:t>
            </a:r>
            <a:r>
              <a:rPr lang="en-US">
                <a:ea typeface="MS PGothic" charset="0"/>
              </a:rPr>
              <a:t> teachers and is supported by the school’s map of progression of learning behaviours. This in turn ensures learners are engaged and progressing in developing learning habits</a:t>
            </a:r>
          </a:p>
          <a:p>
            <a:endParaRPr lang="en-US">
              <a:ea typeface="MS PGothic" charset="0"/>
            </a:endParaRPr>
          </a:p>
          <a:p>
            <a:r>
              <a:rPr lang="en-US">
                <a:ea typeface="MS PGothic" charset="0"/>
              </a:rPr>
              <a:t>The indicators progress in 3 ways., </a:t>
            </a:r>
            <a:r>
              <a:rPr lang="en-US" b="1">
                <a:ea typeface="MS PGothic" charset="0"/>
              </a:rPr>
              <a:t>the scope </a:t>
            </a:r>
            <a:r>
              <a:rPr lang="en-US">
                <a:ea typeface="MS PGothic" charset="0"/>
              </a:rPr>
              <a:t>of the use of learning language in the school (ie how many teachers are ‘doing it’) </a:t>
            </a:r>
            <a:r>
              <a:rPr lang="en-US" b="1">
                <a:ea typeface="MS PGothic" charset="0"/>
              </a:rPr>
              <a:t>The</a:t>
            </a:r>
            <a:r>
              <a:rPr lang="en-US">
                <a:ea typeface="MS PGothic" charset="0"/>
              </a:rPr>
              <a:t> skilfullness of the teacher i.e. their </a:t>
            </a:r>
            <a:r>
              <a:rPr lang="en-US" b="1">
                <a:ea typeface="MS PGothic" charset="0"/>
              </a:rPr>
              <a:t>fluency</a:t>
            </a:r>
            <a:r>
              <a:rPr lang="en-US">
                <a:ea typeface="MS PGothic" charset="0"/>
              </a:rPr>
              <a:t> in the learning language and </a:t>
            </a:r>
            <a:r>
              <a:rPr lang="en-US" b="1">
                <a:ea typeface="MS PGothic" charset="0"/>
              </a:rPr>
              <a:t>the impact of </a:t>
            </a:r>
            <a:r>
              <a:rPr lang="en-US">
                <a:ea typeface="MS PGothic" charset="0"/>
              </a:rPr>
              <a:t>the learning language </a:t>
            </a:r>
            <a:r>
              <a:rPr lang="en-US" b="1">
                <a:ea typeface="MS PGothic" charset="0"/>
              </a:rPr>
              <a:t>on students</a:t>
            </a:r>
            <a:r>
              <a:rPr lang="en-US">
                <a:ea typeface="MS PGothic" charset="0"/>
              </a:rPr>
              <a:t>.</a:t>
            </a:r>
          </a:p>
        </p:txBody>
      </p:sp>
      <p:sp>
        <p:nvSpPr>
          <p:cNvPr id="37890" name="Slide Image Placeholder 4"/>
          <p:cNvSpPr>
            <a:spLocks noGrp="1" noRot="1" noChangeAspect="1" noTextEdit="1"/>
          </p:cNvSpPr>
          <p:nvPr>
            <p:ph type="sldImg"/>
          </p:nvPr>
        </p:nvSpPr>
        <p:spPr>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1100">
                <a:ea typeface="MS PGothic" charset="0"/>
              </a:rPr>
              <a:t>This is about the ‘levelness’ of the stages. What the whole stage is really about.</a:t>
            </a:r>
          </a:p>
          <a:p>
            <a:pPr>
              <a:lnSpc>
                <a:spcPct val="90000"/>
              </a:lnSpc>
            </a:pPr>
            <a:endParaRPr lang="en-US" sz="1100">
              <a:ea typeface="MS PGothic" charset="0"/>
            </a:endParaRPr>
          </a:p>
          <a:p>
            <a:pPr>
              <a:lnSpc>
                <a:spcPct val="90000"/>
              </a:lnSpc>
            </a:pPr>
            <a:r>
              <a:rPr lang="en-US" sz="1100" b="1">
                <a:ea typeface="MS PGothic" charset="0"/>
              </a:rPr>
              <a:t>The Framework </a:t>
            </a:r>
          </a:p>
          <a:p>
            <a:pPr>
              <a:lnSpc>
                <a:spcPct val="90000"/>
              </a:lnSpc>
            </a:pPr>
            <a:r>
              <a:rPr lang="en-US" sz="1100">
                <a:ea typeface="MS PGothic" charset="0"/>
              </a:rPr>
              <a:t>Since the whole point of the framework is to describe a learning journey, the indicators or statements of practice are related to four phases of development; coherent staging points on the journey where you might take time to reflect and prepare for the next stage.</a:t>
            </a:r>
          </a:p>
          <a:p>
            <a:pPr>
              <a:lnSpc>
                <a:spcPct val="90000"/>
              </a:lnSpc>
            </a:pPr>
            <a:r>
              <a:rPr lang="en-US" sz="1100" b="1">
                <a:ea typeface="MS PGothic" charset="0"/>
              </a:rPr>
              <a:t>Stages</a:t>
            </a:r>
          </a:p>
          <a:p>
            <a:pPr>
              <a:lnSpc>
                <a:spcPct val="90000"/>
              </a:lnSpc>
            </a:pPr>
            <a:endParaRPr lang="en-US" sz="1100" b="1">
              <a:ea typeface="MS PGothic" charset="0"/>
            </a:endParaRPr>
          </a:p>
          <a:p>
            <a:pPr>
              <a:lnSpc>
                <a:spcPct val="90000"/>
              </a:lnSpc>
              <a:buFontTx/>
              <a:buChar char="•"/>
            </a:pPr>
            <a:r>
              <a:rPr lang="en-US" sz="1100" b="1">
                <a:ea typeface="MS PGothic" charset="0"/>
              </a:rPr>
              <a:t>Starting out </a:t>
            </a:r>
            <a:r>
              <a:rPr lang="en-US" sz="1100">
                <a:ea typeface="MS PGothic" charset="0"/>
              </a:rPr>
              <a:t>– when a school has realised there may be a bigger goal for education, or that they may actually be cultivating an attitude of dependency in pupils through too much spoon-feeding or that they are producing successful students but not necessarily good learners. For these schools the time has come for a radical rethink of their vision for learning. At this stage the school is actively casting around for and trying out ideas, building a culture of self-reliance and learning rather than dependency and performance. We unimaginatively label this the Bronze level/stage of the framework.</a:t>
            </a:r>
          </a:p>
          <a:p>
            <a:pPr>
              <a:lnSpc>
                <a:spcPct val="90000"/>
              </a:lnSpc>
              <a:buFontTx/>
              <a:buChar char="•"/>
            </a:pPr>
            <a:r>
              <a:rPr lang="en-US" sz="1100" b="1">
                <a:ea typeface="MS PGothic" charset="0"/>
              </a:rPr>
              <a:t>Developing</a:t>
            </a:r>
            <a:r>
              <a:rPr lang="en-US" sz="1100">
                <a:ea typeface="MS PGothic" charset="0"/>
              </a:rPr>
              <a:t> – when a school has done its research, tried things out and has found or developed a ‘best-fit’ learning strategy for the school. At this stage it is developing its preferred approach to learning through classroom practice, CPD, leadership approaches and so on and gradually bringing its learning philosophy to life. We label this the Silver level/stage of the framework.  </a:t>
            </a:r>
          </a:p>
          <a:p>
            <a:pPr>
              <a:lnSpc>
                <a:spcPct val="90000"/>
              </a:lnSpc>
              <a:buFontTx/>
              <a:buChar char="•"/>
            </a:pPr>
            <a:r>
              <a:rPr lang="en-US" sz="1100" b="1">
                <a:ea typeface="MS PGothic" charset="0"/>
              </a:rPr>
              <a:t>Establishing</a:t>
            </a:r>
            <a:r>
              <a:rPr lang="en-US" sz="1100">
                <a:ea typeface="MS PGothic" charset="0"/>
              </a:rPr>
              <a:t> – when a school’s approach to learning is secured and working well. Here the approaches to pedagogy, CPD, student engagement, assessment and curriculum design are deeply embedded in the school’s culture and not reliant on a few leaders or champions. We label this the Gold level/stage of the framework.</a:t>
            </a:r>
          </a:p>
          <a:p>
            <a:pPr>
              <a:lnSpc>
                <a:spcPct val="90000"/>
              </a:lnSpc>
              <a:buFontTx/>
              <a:buChar char="•"/>
            </a:pPr>
            <a:r>
              <a:rPr lang="en-US" sz="1100" b="1">
                <a:ea typeface="MS PGothic" charset="0"/>
              </a:rPr>
              <a:t>Enhancing </a:t>
            </a:r>
            <a:r>
              <a:rPr lang="en-US" sz="1100">
                <a:ea typeface="MS PGothic" charset="0"/>
              </a:rPr>
              <a:t>– when the school’s philosophy for learning is being continually developed and is impacting both in and beyond the school. The school is operating as a learning organization where all its people, staff and students alike, expand their capacity to create the results they truly desire and engage with other organizations to create wider cultures of learning. We label this the Platinum level/stage of the framework.</a:t>
            </a:r>
          </a:p>
          <a:p>
            <a:pPr>
              <a:lnSpc>
                <a:spcPct val="90000"/>
              </a:lnSpc>
            </a:pPr>
            <a:endParaRPr lang="en-US" sz="1100">
              <a:ea typeface="MS PGothic" charset="0"/>
            </a:endParaRPr>
          </a:p>
        </p:txBody>
      </p:sp>
      <p:sp>
        <p:nvSpPr>
          <p:cNvPr id="39938" name="Slide Image Placeholder 4"/>
          <p:cNvSpPr>
            <a:spLocks noGrp="1" noRot="1" noChangeAspect="1" noTextEdit="1"/>
          </p:cNvSpPr>
          <p:nvPr>
            <p:ph type="sldImg"/>
          </p:nvPr>
        </p:nvSpPr>
        <p:spPr>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This slide gives more detail on the sort of practice the LQF is advocating/looking for. Bronze level is relatively easy. Far from full blown.</a:t>
            </a:r>
          </a:p>
        </p:txBody>
      </p:sp>
      <p:sp>
        <p:nvSpPr>
          <p:cNvPr id="41986" name="Slide Image Placeholder 4"/>
          <p:cNvSpPr>
            <a:spLocks noGrp="1" noRot="1" noChangeAspect="1" noTextEdit="1"/>
          </p:cNvSpPr>
          <p:nvPr>
            <p:ph type="sldImg"/>
          </p:nvPr>
        </p:nvSpPr>
        <p:spPr>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Big jump in expectations here. Most lessons will be carried out with a learning language to the fore</a:t>
            </a:r>
          </a:p>
        </p:txBody>
      </p:sp>
      <p:sp>
        <p:nvSpPr>
          <p:cNvPr id="44034" name="Slide Image Placeholder 4"/>
          <p:cNvSpPr>
            <a:spLocks noGrp="1" noRot="1" noChangeAspect="1" noTextEdit="1"/>
          </p:cNvSpPr>
          <p:nvPr>
            <p:ph type="sldImg"/>
          </p:nvPr>
        </p:nvSpPr>
        <p:spPr>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3"/>
          <p:cNvSpPr>
            <a:spLocks noGrp="1" noRot="1" noChangeAspect="1" noTextEdit="1"/>
          </p:cNvSpPr>
          <p:nvPr>
            <p:ph type="sldImg"/>
          </p:nvPr>
        </p:nvSpPr>
        <p:spPr>
          <a:ln/>
        </p:spPr>
      </p:sp>
      <p:sp>
        <p:nvSpPr>
          <p:cNvPr id="46082" name="Notes Placeholder 4"/>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ea typeface="MS PGothic" charset="0"/>
              </a:rPr>
              <a:t>At gold level the language of learning is alive and well across the school and is enabling students to grow as learners.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ea typeface="MS PGothic" charset="0"/>
                <a:sym typeface="Times" charset="0"/>
              </a:rPr>
              <a:t>The different uses of LQF</a:t>
            </a:r>
          </a:p>
          <a:p>
            <a:endParaRPr lang="en-US">
              <a:ea typeface="MS PGothic" charset="0"/>
              <a:sym typeface="Times" charset="0"/>
            </a:endParaRPr>
          </a:p>
          <a:p>
            <a:r>
              <a:rPr lang="en-US" b="1">
                <a:ea typeface="MS PGothic" charset="0"/>
                <a:sym typeface="Times" charset="0"/>
              </a:rPr>
              <a:t>Diagnostic</a:t>
            </a:r>
            <a:r>
              <a:rPr lang="en-US">
                <a:ea typeface="MS PGothic" charset="0"/>
                <a:sym typeface="Times" charset="0"/>
              </a:rPr>
              <a:t> </a:t>
            </a:r>
            <a:r>
              <a:rPr lang="en-US">
                <a:ea typeface="MS PGothic" charset="0"/>
                <a:sym typeface="Arial" charset="0"/>
              </a:rPr>
              <a:t>– it enables the school to assess where it is now on its learning journey. By considering the Principles and the three levels of indicators the school can gauge which are secure, which need development and which need starting from scratch. </a:t>
            </a:r>
          </a:p>
          <a:p>
            <a:r>
              <a:rPr lang="en-US" b="1">
                <a:ea typeface="MS PGothic" charset="0"/>
                <a:sym typeface="Times" charset="0"/>
              </a:rPr>
              <a:t>Formative</a:t>
            </a:r>
            <a:r>
              <a:rPr lang="en-US">
                <a:ea typeface="MS PGothic" charset="0"/>
                <a:sym typeface="Times" charset="0"/>
              </a:rPr>
              <a:t> </a:t>
            </a:r>
            <a:r>
              <a:rPr lang="en-US">
                <a:ea typeface="MS PGothic" charset="0"/>
                <a:sym typeface="Arial" charset="0"/>
              </a:rPr>
              <a:t>– The different types and levels of indicators provide the school with a way forward. From the analysis of ‘what is’ against the Framework, the school can develop a strategic development plan of action. </a:t>
            </a:r>
          </a:p>
          <a:p>
            <a:r>
              <a:rPr lang="en-US" b="1">
                <a:ea typeface="MS PGothic" charset="0"/>
                <a:sym typeface="Times" charset="0"/>
              </a:rPr>
              <a:t>Summative</a:t>
            </a:r>
            <a:r>
              <a:rPr lang="en-US">
                <a:ea typeface="MS PGothic" charset="0"/>
                <a:sym typeface="Times" charset="0"/>
              </a:rPr>
              <a:t> </a:t>
            </a:r>
            <a:r>
              <a:rPr lang="en-US">
                <a:ea typeface="MS PGothic" charset="0"/>
                <a:sym typeface="Arial" charset="0"/>
              </a:rPr>
              <a:t>– The school can be externally reviewed or verified against each level of the framework. A formal verification (rather than a review`) will result in the opportunity for public recognition through the award of a Learning Quality Mark. </a:t>
            </a:r>
          </a:p>
          <a:p>
            <a:r>
              <a:rPr lang="en-US" b="1">
                <a:ea typeface="MS PGothic" charset="0"/>
                <a:sym typeface="Times" charset="0"/>
              </a:rPr>
              <a:t>Evaluative </a:t>
            </a:r>
            <a:r>
              <a:rPr lang="en-US">
                <a:ea typeface="MS PGothic" charset="0"/>
                <a:sym typeface="Arial" charset="0"/>
              </a:rPr>
              <a:t>– When the school is assessed  it receives a report which acts as an external validation of its progress to date. The report can be used as part of the school’s SEF and proof of self-evaluation. </a:t>
            </a:r>
          </a:p>
        </p:txBody>
      </p:sp>
      <p:sp>
        <p:nvSpPr>
          <p:cNvPr id="48130" name="Slide Image Placeholder 6"/>
          <p:cNvSpPr>
            <a:spLocks noGrp="1" noRot="1" noChangeAspect="1" noTextEdit="1"/>
          </p:cNvSpPr>
          <p:nvPr>
            <p:ph type="sldImg"/>
          </p:nvPr>
        </p:nvSpPr>
        <p:spPr>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sz="1100" b="1">
                <a:ea typeface="MS PGothic" charset="0"/>
              </a:rPr>
              <a:t>The LQF is available in two linked phases. </a:t>
            </a:r>
          </a:p>
          <a:p>
            <a:pPr>
              <a:lnSpc>
                <a:spcPct val="80000"/>
              </a:lnSpc>
            </a:pPr>
            <a:r>
              <a:rPr lang="en-US" sz="1100" b="1">
                <a:ea typeface="MS PGothic" charset="0"/>
              </a:rPr>
              <a:t>These are available as a online bank of resources. </a:t>
            </a:r>
          </a:p>
          <a:p>
            <a:pPr>
              <a:lnSpc>
                <a:spcPct val="80000"/>
              </a:lnSpc>
            </a:pPr>
            <a:endParaRPr lang="en-US" sz="1100">
              <a:ea typeface="MS PGothic" charset="0"/>
            </a:endParaRPr>
          </a:p>
          <a:p>
            <a:pPr>
              <a:lnSpc>
                <a:spcPct val="80000"/>
              </a:lnSpc>
            </a:pPr>
            <a:r>
              <a:rPr lang="en-US" sz="1100" b="1">
                <a:ea typeface="MS PGothic" charset="0"/>
              </a:rPr>
              <a:t>Phase 1</a:t>
            </a:r>
          </a:p>
          <a:p>
            <a:pPr>
              <a:lnSpc>
                <a:spcPct val="80000"/>
              </a:lnSpc>
            </a:pPr>
            <a:r>
              <a:rPr lang="en-US" sz="1100">
                <a:ea typeface="MS PGothic" charset="0"/>
              </a:rPr>
              <a:t> A variety of items which the school can use to diagnose where it is, plan action and evaluate its progress.</a:t>
            </a:r>
          </a:p>
          <a:p>
            <a:pPr>
              <a:lnSpc>
                <a:spcPct val="80000"/>
              </a:lnSpc>
            </a:pPr>
            <a:r>
              <a:rPr lang="en-US" sz="1100">
                <a:ea typeface="MS PGothic" charset="0"/>
              </a:rPr>
              <a:t> Many items are available electronically. </a:t>
            </a:r>
          </a:p>
          <a:p>
            <a:pPr>
              <a:lnSpc>
                <a:spcPct val="80000"/>
              </a:lnSpc>
              <a:buFontTx/>
              <a:buChar char="•"/>
            </a:pPr>
            <a:r>
              <a:rPr lang="en-US" sz="1100">
                <a:ea typeface="MS PGothic" charset="0"/>
              </a:rPr>
              <a:t>The self audit tool gives all the principles and indicators and invites schools to assess where these </a:t>
            </a:r>
            <a:r>
              <a:rPr lang="en-US" sz="1100" b="1">
                <a:ea typeface="MS PGothic" charset="0"/>
              </a:rPr>
              <a:t>are secure</a:t>
            </a:r>
            <a:r>
              <a:rPr lang="en-US" sz="1100">
                <a:ea typeface="MS PGothic" charset="0"/>
              </a:rPr>
              <a:t>, in </a:t>
            </a:r>
            <a:r>
              <a:rPr lang="en-US" sz="1100" b="1">
                <a:ea typeface="MS PGothic" charset="0"/>
              </a:rPr>
              <a:t>need of development</a:t>
            </a:r>
            <a:r>
              <a:rPr lang="en-US" sz="1100">
                <a:ea typeface="MS PGothic" charset="0"/>
              </a:rPr>
              <a:t>, or need to </a:t>
            </a:r>
            <a:r>
              <a:rPr lang="en-US" sz="1100" b="1">
                <a:ea typeface="MS PGothic" charset="0"/>
              </a:rPr>
              <a:t>be started  from scratch</a:t>
            </a:r>
            <a:r>
              <a:rPr lang="en-US" sz="1100">
                <a:ea typeface="MS PGothic" charset="0"/>
              </a:rPr>
              <a:t>. Schools may find they are well advanced in some areas but barely ‘working towards’ in others.</a:t>
            </a:r>
          </a:p>
          <a:p>
            <a:pPr>
              <a:lnSpc>
                <a:spcPct val="80000"/>
              </a:lnSpc>
              <a:buFontTx/>
              <a:buChar char="•"/>
            </a:pPr>
            <a:r>
              <a:rPr lang="en-US" sz="1100">
                <a:ea typeface="MS PGothic" charset="0"/>
              </a:rPr>
              <a:t>The other electronic tools are designed to help the school get closer to an Action Plan. They focus on the one level the school has selected to work on in response to answers in the audit. They help the school to answer why they think certain indicators are secure and pose questions about the indicators requiring work to nudge tem closer to an Action Plan</a:t>
            </a:r>
          </a:p>
          <a:p>
            <a:pPr>
              <a:lnSpc>
                <a:spcPct val="80000"/>
              </a:lnSpc>
              <a:buFontTx/>
              <a:buChar char="•"/>
            </a:pPr>
            <a:r>
              <a:rPr lang="en-US" sz="1100">
                <a:ea typeface="MS PGothic" charset="0"/>
              </a:rPr>
              <a:t>The School Development guide gives a page of advice on every indicator; what it looks like in practice and the questions schools need to ask themselves to be sure they are in fact meeting the indicator stage. See next slide </a:t>
            </a:r>
          </a:p>
          <a:p>
            <a:pPr>
              <a:lnSpc>
                <a:spcPct val="80000"/>
              </a:lnSpc>
              <a:buFontTx/>
              <a:buChar char="•"/>
            </a:pPr>
            <a:r>
              <a:rPr lang="en-US" sz="1100">
                <a:ea typeface="MS PGothic" charset="0"/>
              </a:rPr>
              <a:t>.The Level Review Chart is an electronic tool, one for each level, which the school completes for the level they wish to submit for external review or verification. Here the school summarises the sort of things they have done for each indicator and the type of evidence they can be assured of. This is sent to the consultant who will use this information to plan the review. </a:t>
            </a:r>
          </a:p>
          <a:p>
            <a:pPr>
              <a:lnSpc>
                <a:spcPct val="80000"/>
              </a:lnSpc>
            </a:pPr>
            <a:endParaRPr lang="en-US" sz="1100">
              <a:ea typeface="MS PGothic" charset="0"/>
            </a:endParaRPr>
          </a:p>
          <a:p>
            <a:pPr>
              <a:lnSpc>
                <a:spcPct val="80000"/>
              </a:lnSpc>
            </a:pPr>
            <a:r>
              <a:rPr lang="en-US" sz="1100">
                <a:ea typeface="MS PGothic" charset="0"/>
              </a:rPr>
              <a:t>A school will find this package an invaluable guide for their journey. </a:t>
            </a:r>
          </a:p>
          <a:p>
            <a:pPr>
              <a:lnSpc>
                <a:spcPct val="80000"/>
              </a:lnSpc>
            </a:pPr>
            <a:r>
              <a:rPr lang="en-US" sz="1100" b="1">
                <a:ea typeface="MS PGothic" charset="0"/>
              </a:rPr>
              <a:t>TLO offers consultancy for any aspect of the LQF process ie audit, action planning, preparing for assessment etc. </a:t>
            </a:r>
          </a:p>
        </p:txBody>
      </p:sp>
      <p:sp>
        <p:nvSpPr>
          <p:cNvPr id="50178" name="Slide Image Placeholder 4"/>
          <p:cNvSpPr>
            <a:spLocks noGrp="1" noRot="1" noChangeAspect="1" noTextEdit="1"/>
          </p:cNvSpPr>
          <p:nvPr>
            <p:ph type="sldImg"/>
          </p:nvPr>
        </p:nvSpPr>
        <p:spPr>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One page from the Development Guide.</a:t>
            </a:r>
          </a:p>
          <a:p>
            <a:endParaRPr lang="en-US">
              <a:ea typeface="MS PGothic" charset="0"/>
            </a:endParaRPr>
          </a:p>
          <a:p>
            <a:r>
              <a:rPr lang="en-US">
                <a:ea typeface="MS PGothic" charset="0"/>
              </a:rPr>
              <a:t> It shows the indicator being explained (in this case 1.1 bronze) plus the others in the series. This helps schools to keep the next stage of the journey in mind.</a:t>
            </a:r>
          </a:p>
          <a:p>
            <a:endParaRPr lang="en-US">
              <a:ea typeface="MS PGothic" charset="0"/>
            </a:endParaRPr>
          </a:p>
          <a:p>
            <a:r>
              <a:rPr lang="en-US">
                <a:ea typeface="MS PGothic" charset="0"/>
              </a:rPr>
              <a:t>Each page gives a brief explanation of an indicator and the 2 columns give more detail about what it means in practice (LH column) and questions about the sort of evidence that the school might look for to convince themselves and others that the practice is robust (RH column).</a:t>
            </a:r>
          </a:p>
          <a:p>
            <a:endParaRPr lang="en-US">
              <a:ea typeface="MS PGothic" charset="0"/>
            </a:endParaRPr>
          </a:p>
          <a:p>
            <a:r>
              <a:rPr lang="en-US">
                <a:ea typeface="MS PGothic" charset="0"/>
              </a:rPr>
              <a:t>i.e. </a:t>
            </a:r>
            <a:r>
              <a:rPr lang="en-US" b="1">
                <a:ea typeface="MS PGothic" charset="0"/>
              </a:rPr>
              <a:t>your practice should look like column 1 and if you can’t answer questions in column 2 you are probably not at the standard required.</a:t>
            </a:r>
          </a:p>
          <a:p>
            <a:endParaRPr lang="en-US" b="1">
              <a:ea typeface="MS PGothic" charset="0"/>
            </a:endParaRPr>
          </a:p>
          <a:p>
            <a:r>
              <a:rPr lang="en-US">
                <a:ea typeface="MS PGothic" charset="0"/>
              </a:rPr>
              <a:t>.</a:t>
            </a:r>
          </a:p>
        </p:txBody>
      </p:sp>
      <p:sp>
        <p:nvSpPr>
          <p:cNvPr id="52226" name="Slide Image Placeholder 4"/>
          <p:cNvSpPr>
            <a:spLocks noGrp="1" noRot="1" noChangeAspect="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3"/>
          <p:cNvSpPr>
            <a:spLocks noGrp="1" noRot="1" noChangeAspect="1" noTextEdit="1"/>
          </p:cNvSpPr>
          <p:nvPr>
            <p:ph type="sldImg"/>
          </p:nvPr>
        </p:nvSpPr>
        <p:spPr>
          <a:ln/>
        </p:spPr>
      </p:sp>
      <p:sp>
        <p:nvSpPr>
          <p:cNvPr id="17410" name="Notes Placeholder 4"/>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1">
                <a:ea typeface="MS PGothic" charset="0"/>
              </a:rPr>
              <a:t>Build your vision for education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1100" b="1">
                <a:ea typeface="MS PGothic" charset="0"/>
              </a:rPr>
              <a:t>Details of the 2nd phase of the LQF. </a:t>
            </a:r>
          </a:p>
          <a:p>
            <a:pPr>
              <a:lnSpc>
                <a:spcPct val="90000"/>
              </a:lnSpc>
            </a:pPr>
            <a:endParaRPr lang="en-US" sz="1100">
              <a:ea typeface="MS PGothic" charset="0"/>
            </a:endParaRPr>
          </a:p>
          <a:p>
            <a:pPr>
              <a:lnSpc>
                <a:spcPct val="90000"/>
              </a:lnSpc>
            </a:pPr>
            <a:r>
              <a:rPr lang="en-US" sz="1100">
                <a:ea typeface="MS PGothic" charset="0"/>
              </a:rPr>
              <a:t>Schools generally </a:t>
            </a:r>
            <a:r>
              <a:rPr lang="en-US" sz="1100" b="1">
                <a:ea typeface="MS PGothic" charset="0"/>
              </a:rPr>
              <a:t>value external assessment </a:t>
            </a:r>
            <a:r>
              <a:rPr lang="en-US" sz="1100">
                <a:ea typeface="MS PGothic" charset="0"/>
              </a:rPr>
              <a:t>to validate the security of their evidence and use accreditation to recognise and celebrate their achievements</a:t>
            </a:r>
          </a:p>
          <a:p>
            <a:pPr>
              <a:lnSpc>
                <a:spcPct val="90000"/>
              </a:lnSpc>
            </a:pPr>
            <a:endParaRPr lang="en-US" sz="1100">
              <a:ea typeface="MS PGothic" charset="0"/>
            </a:endParaRPr>
          </a:p>
          <a:p>
            <a:pPr>
              <a:lnSpc>
                <a:spcPct val="90000"/>
              </a:lnSpc>
            </a:pPr>
            <a:r>
              <a:rPr lang="en-US" sz="1100">
                <a:ea typeface="MS PGothic" charset="0"/>
              </a:rPr>
              <a:t>At this stage schools can choose either to have a </a:t>
            </a:r>
            <a:r>
              <a:rPr lang="en-US" sz="1100" b="1">
                <a:ea typeface="MS PGothic" charset="0"/>
              </a:rPr>
              <a:t>review of progress </a:t>
            </a:r>
            <a:r>
              <a:rPr lang="en-US" sz="1100">
                <a:ea typeface="MS PGothic" charset="0"/>
              </a:rPr>
              <a:t>(to get a picture of how they are doing before moving on) </a:t>
            </a:r>
            <a:r>
              <a:rPr lang="en-US" sz="1100" b="1">
                <a:ea typeface="MS PGothic" charset="0"/>
              </a:rPr>
              <a:t>OR a level verification </a:t>
            </a:r>
            <a:r>
              <a:rPr lang="en-US" sz="1100">
                <a:ea typeface="MS PGothic" charset="0"/>
              </a:rPr>
              <a:t>(to assess whether the school has reached/secured a level in the standard).</a:t>
            </a:r>
          </a:p>
          <a:p>
            <a:pPr>
              <a:lnSpc>
                <a:spcPct val="90000"/>
              </a:lnSpc>
            </a:pPr>
            <a:endParaRPr lang="en-US" sz="1100">
              <a:ea typeface="MS PGothic" charset="0"/>
            </a:endParaRPr>
          </a:p>
          <a:p>
            <a:pPr>
              <a:lnSpc>
                <a:spcPct val="90000"/>
              </a:lnSpc>
              <a:buFontTx/>
              <a:buChar char="•"/>
            </a:pPr>
            <a:r>
              <a:rPr lang="en-US" sz="1100">
                <a:ea typeface="MS PGothic" charset="0"/>
              </a:rPr>
              <a:t>We offer a pre-verification check of the school’s Level Assessment Chart. This is to make sure the school has enough evidence for each indicator and that it would be worth them going ahead with an verification. We don’t want schools to go through a formal verification process if they are evidently not ready for it.</a:t>
            </a:r>
          </a:p>
          <a:p>
            <a:pPr>
              <a:lnSpc>
                <a:spcPct val="90000"/>
              </a:lnSpc>
              <a:buFontTx/>
              <a:buChar char="•"/>
            </a:pPr>
            <a:r>
              <a:rPr lang="en-US" sz="1100">
                <a:ea typeface="MS PGothic" charset="0"/>
              </a:rPr>
              <a:t>A Planning tool is sent from the consultant to the school to help them organise the review or verification visit.</a:t>
            </a:r>
          </a:p>
          <a:p>
            <a:pPr>
              <a:lnSpc>
                <a:spcPct val="90000"/>
              </a:lnSpc>
              <a:buFontTx/>
              <a:buChar char="•"/>
            </a:pPr>
            <a:r>
              <a:rPr lang="en-US" sz="1100">
                <a:ea typeface="MS PGothic" charset="0"/>
              </a:rPr>
              <a:t>Primary visits will be undertaken in one day, secondary in two. </a:t>
            </a:r>
          </a:p>
          <a:p>
            <a:pPr>
              <a:lnSpc>
                <a:spcPct val="90000"/>
              </a:lnSpc>
              <a:buFontTx/>
              <a:buChar char="•"/>
            </a:pPr>
            <a:r>
              <a:rPr lang="en-US" sz="1100">
                <a:ea typeface="MS PGothic" charset="0"/>
              </a:rPr>
              <a:t>Assessments do not require a portfolio of paper evidence. In fact most of the evidence will be obtained through interviews with staff, leaders and students. classroom observations and a tour of the school. Most schools do however like to put documentary evidence together.</a:t>
            </a:r>
          </a:p>
          <a:p>
            <a:pPr>
              <a:lnSpc>
                <a:spcPct val="90000"/>
              </a:lnSpc>
              <a:buFontTx/>
              <a:buChar char="•"/>
            </a:pPr>
            <a:endParaRPr lang="en-US" sz="1100">
              <a:ea typeface="MS PGothic" charset="0"/>
            </a:endParaRPr>
          </a:p>
          <a:p>
            <a:pPr>
              <a:lnSpc>
                <a:spcPct val="90000"/>
              </a:lnSpc>
            </a:pPr>
            <a:r>
              <a:rPr lang="en-US" sz="1100">
                <a:ea typeface="MS PGothic" charset="0"/>
              </a:rPr>
              <a:t>The </a:t>
            </a:r>
            <a:r>
              <a:rPr lang="en-US" sz="1100" b="1">
                <a:ea typeface="MS PGothic" charset="0"/>
              </a:rPr>
              <a:t>review or verification report </a:t>
            </a:r>
            <a:r>
              <a:rPr lang="en-US" sz="1100">
                <a:ea typeface="MS PGothic" charset="0"/>
              </a:rPr>
              <a:t>gives clear guidance about what needs to be done to reach the next stage for each principle. </a:t>
            </a:r>
          </a:p>
          <a:p>
            <a:pPr>
              <a:lnSpc>
                <a:spcPct val="90000"/>
              </a:lnSpc>
            </a:pPr>
            <a:r>
              <a:rPr lang="en-US" sz="1100">
                <a:ea typeface="MS PGothic" charset="0"/>
              </a:rPr>
              <a:t>It is a substantial document which describes how a stage has been reached with suggestions about what to do next.</a:t>
            </a:r>
          </a:p>
          <a:p>
            <a:pPr>
              <a:lnSpc>
                <a:spcPct val="90000"/>
              </a:lnSpc>
            </a:pPr>
            <a:endParaRPr lang="en-US" sz="1100">
              <a:ea typeface="MS PGothic" charset="0"/>
            </a:endParaRPr>
          </a:p>
          <a:p>
            <a:pPr>
              <a:lnSpc>
                <a:spcPct val="90000"/>
              </a:lnSpc>
            </a:pPr>
            <a:r>
              <a:rPr lang="en-US" sz="1100">
                <a:ea typeface="MS PGothic" charset="0"/>
              </a:rPr>
              <a:t>If a school has reached a level in the standard (as verified by a report) the school can apply </a:t>
            </a:r>
            <a:r>
              <a:rPr lang="en-US" sz="1100" b="1">
                <a:ea typeface="MS PGothic" charset="0"/>
              </a:rPr>
              <a:t>for the award of a Learning Quality Mark</a:t>
            </a:r>
            <a:r>
              <a:rPr lang="en-US" sz="1100">
                <a:ea typeface="MS PGothic" charset="0"/>
              </a:rPr>
              <a:t>.  Some schools may not want to receive public recognition of their progress, hence the LQMark is not compulsory.</a:t>
            </a:r>
          </a:p>
          <a:p>
            <a:pPr>
              <a:lnSpc>
                <a:spcPct val="90000"/>
              </a:lnSpc>
            </a:pPr>
            <a:r>
              <a:rPr lang="en-US" sz="1100">
                <a:ea typeface="MS PGothic" charset="0"/>
              </a:rPr>
              <a:t>. </a:t>
            </a:r>
          </a:p>
          <a:p>
            <a:pPr>
              <a:lnSpc>
                <a:spcPct val="90000"/>
              </a:lnSpc>
            </a:pPr>
            <a:r>
              <a:rPr lang="en-US" sz="1100">
                <a:ea typeface="MS PGothic" charset="0"/>
              </a:rPr>
              <a:t>There is a process of quality assuring the verification reports to ensure the Quality Mark is being judged fairly and at a consistent level.</a:t>
            </a:r>
          </a:p>
          <a:p>
            <a:pPr>
              <a:lnSpc>
                <a:spcPct val="90000"/>
              </a:lnSpc>
            </a:pPr>
            <a:r>
              <a:rPr lang="en-US" sz="1100">
                <a:ea typeface="MS PGothic" charset="0"/>
              </a:rPr>
              <a:t>The Quality Mark is awarded through the Centre for Real-World Learning in association with the University of Winchester. </a:t>
            </a:r>
          </a:p>
          <a:p>
            <a:pPr>
              <a:lnSpc>
                <a:spcPct val="90000"/>
              </a:lnSpc>
            </a:pPr>
            <a:r>
              <a:rPr lang="en-US" sz="1100">
                <a:ea typeface="MS PGothic" charset="0"/>
              </a:rPr>
              <a:t>The school will be sent a </a:t>
            </a:r>
            <a:r>
              <a:rPr lang="en-US" sz="1100" b="1">
                <a:ea typeface="MS PGothic" charset="0"/>
              </a:rPr>
              <a:t>certificate for display in the school  and a logo to put on their stationary</a:t>
            </a:r>
            <a:r>
              <a:rPr lang="en-US" sz="1100">
                <a:ea typeface="MS PGothic" charset="0"/>
              </a:rPr>
              <a:t>. </a:t>
            </a:r>
          </a:p>
          <a:p>
            <a:pPr>
              <a:lnSpc>
                <a:spcPct val="90000"/>
              </a:lnSpc>
            </a:pPr>
            <a:r>
              <a:rPr lang="en-US" sz="1100" b="1">
                <a:ea typeface="MS PGothic" charset="0"/>
              </a:rPr>
              <a:t>The award is given for 3 years.</a:t>
            </a:r>
          </a:p>
          <a:p>
            <a:pPr>
              <a:lnSpc>
                <a:spcPct val="90000"/>
              </a:lnSpc>
            </a:pPr>
            <a:endParaRPr lang="en-US" sz="1100" b="1">
              <a:ea typeface="MS PGothic" charset="0"/>
            </a:endParaRPr>
          </a:p>
          <a:p>
            <a:pPr>
              <a:lnSpc>
                <a:spcPct val="90000"/>
              </a:lnSpc>
            </a:pPr>
            <a:endParaRPr lang="en-US" sz="1100">
              <a:ea typeface="MS PGothic" charset="0"/>
            </a:endParaRPr>
          </a:p>
        </p:txBody>
      </p:sp>
      <p:sp>
        <p:nvSpPr>
          <p:cNvPr id="54274" name="Slide Image Placeholder 4"/>
          <p:cNvSpPr>
            <a:spLocks noGrp="1" noRot="1" noChangeAspect="1" noTextEdit="1"/>
          </p:cNvSpPr>
          <p:nvPr>
            <p:ph type="sldImg"/>
          </p:nvPr>
        </p:nvSpPr>
        <p:spPr>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ea typeface="MS PGothic" charset="0"/>
              </a:rPr>
              <a:t>Returning to the purpose and benefits of the LQF</a:t>
            </a:r>
            <a:r>
              <a:rPr lang="en-US">
                <a:ea typeface="MS PGothic" charset="0"/>
              </a:rPr>
              <a:t>. </a:t>
            </a:r>
          </a:p>
          <a:p>
            <a:r>
              <a:rPr lang="en-US">
                <a:ea typeface="MS PGothic" charset="0"/>
              </a:rPr>
              <a:t>The development as a learning school is, we believe, the most important, difficult and vital journey a school can take.</a:t>
            </a:r>
          </a:p>
          <a:p>
            <a:r>
              <a:rPr lang="en-US">
                <a:ea typeface="MS PGothic" charset="0"/>
              </a:rPr>
              <a:t> The LQF keeps schools on track.</a:t>
            </a:r>
          </a:p>
          <a:p>
            <a:r>
              <a:rPr lang="en-US">
                <a:ea typeface="MS PGothic" charset="0"/>
              </a:rPr>
              <a:t> It will act as the school’s development plan for several years.</a:t>
            </a:r>
          </a:p>
          <a:p>
            <a:endParaRPr lang="en-US">
              <a:ea typeface="MS PGothic" charset="0"/>
            </a:endParaRPr>
          </a:p>
          <a:p>
            <a:r>
              <a:rPr lang="en-US">
                <a:ea typeface="MS PGothic" charset="0"/>
              </a:rPr>
              <a:t>But the LQF doesn’t do the job for the school. </a:t>
            </a:r>
          </a:p>
          <a:p>
            <a:r>
              <a:rPr lang="en-US">
                <a:ea typeface="MS PGothic" charset="0"/>
              </a:rPr>
              <a:t>It treats people as professionals, it isn’t a box ticking exercise; it poses questions and coaches the school through the journey.</a:t>
            </a:r>
          </a:p>
          <a:p>
            <a:r>
              <a:rPr lang="en-US" b="1">
                <a:ea typeface="MS PGothic" charset="0"/>
              </a:rPr>
              <a:t>It’s an essential tool for a worthwhile journey</a:t>
            </a:r>
            <a:r>
              <a:rPr lang="en-US">
                <a:ea typeface="MS PGothic" charset="0"/>
              </a:rPr>
              <a:t>.</a:t>
            </a:r>
          </a:p>
        </p:txBody>
      </p:sp>
      <p:sp>
        <p:nvSpPr>
          <p:cNvPr id="56322" name="Slide Image Placeholder 4"/>
          <p:cNvSpPr>
            <a:spLocks noGrp="1" noRot="1" noChangeAspect="1" noTextEdit="1"/>
          </p:cNvSpPr>
          <p:nvPr>
            <p:ph type="sldImg"/>
          </p:nvPr>
        </p:nvSpPr>
        <p:spPr>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End </a:t>
            </a:r>
          </a:p>
        </p:txBody>
      </p:sp>
      <p:sp>
        <p:nvSpPr>
          <p:cNvPr id="58370" name="Slide Image Placeholder 4"/>
          <p:cNvSpPr>
            <a:spLocks noGrp="1" noRot="1" noChangeAspect="1" noTextEdit="1"/>
          </p:cNvSpPr>
          <p:nvPr>
            <p:ph type="sldImg"/>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ea typeface="MS PGothic" charset="0"/>
                <a:sym typeface="Times" charset="0"/>
              </a:rPr>
              <a:t>Introduces how the LQF works</a:t>
            </a:r>
            <a:r>
              <a:rPr lang="en-US">
                <a:ea typeface="MS PGothic" charset="0"/>
                <a:sym typeface="Times" charset="0"/>
              </a:rPr>
              <a:t>.</a:t>
            </a:r>
          </a:p>
          <a:p>
            <a:endParaRPr lang="en-US">
              <a:ea typeface="MS PGothic" charset="0"/>
              <a:sym typeface="Times" charset="0"/>
            </a:endParaRPr>
          </a:p>
          <a:p>
            <a:r>
              <a:rPr lang="en-US">
                <a:ea typeface="MS PGothic" charset="0"/>
                <a:sym typeface="Times" charset="0"/>
              </a:rPr>
              <a:t>The LQF:</a:t>
            </a:r>
          </a:p>
          <a:p>
            <a:pPr>
              <a:buFontTx/>
              <a:buChar char="•"/>
            </a:pPr>
            <a:r>
              <a:rPr lang="en-US">
                <a:ea typeface="MS PGothic" charset="0"/>
                <a:sym typeface="Times" charset="0"/>
              </a:rPr>
              <a:t> blends the ideas of a ‘learning organisation” and the</a:t>
            </a:r>
          </a:p>
          <a:p>
            <a:pPr>
              <a:buFontTx/>
              <a:buChar char="•"/>
            </a:pPr>
            <a:r>
              <a:rPr lang="en-US">
                <a:ea typeface="MS PGothic" charset="0"/>
                <a:sym typeface="Times" charset="0"/>
              </a:rPr>
              <a:t> latest ideas in learning to learn (from the learning sciences and psychology of learning) </a:t>
            </a:r>
          </a:p>
          <a:p>
            <a:r>
              <a:rPr lang="en-US">
                <a:ea typeface="MS PGothic" charset="0"/>
                <a:sym typeface="Times" charset="0"/>
              </a:rPr>
              <a:t> Aims to provide a route map for the learning journey.</a:t>
            </a:r>
          </a:p>
          <a:p>
            <a:r>
              <a:rPr lang="en-US">
                <a:ea typeface="MS PGothic" charset="0"/>
                <a:sym typeface="Times" charset="0"/>
              </a:rPr>
              <a:t> It </a:t>
            </a:r>
            <a:r>
              <a:rPr lang="en-US" b="1">
                <a:ea typeface="MS PGothic" charset="0"/>
                <a:sym typeface="Times" charset="0"/>
              </a:rPr>
              <a:t>does not depend on the specific learning philosophy the school may be working with or towards</a:t>
            </a:r>
            <a:r>
              <a:rPr lang="en-US">
                <a:ea typeface="MS PGothic" charset="0"/>
                <a:sym typeface="Times" charset="0"/>
              </a:rPr>
              <a:t>. The framework works for any school that it is using the learning sciences to underpin their approach to learning. Schools may be using one or more of the following approaches. Habits of Mind, AfL, P4C, L2L, Building Learning Power, Visible Learning etc.</a:t>
            </a:r>
          </a:p>
          <a:p>
            <a:endParaRPr lang="en-US">
              <a:ea typeface="MS PGothic" charset="0"/>
              <a:sym typeface="Times" charset="0"/>
            </a:endParaRPr>
          </a:p>
        </p:txBody>
      </p:sp>
      <p:sp>
        <p:nvSpPr>
          <p:cNvPr id="19458" name="Slide Image Placeholder 4"/>
          <p:cNvSpPr>
            <a:spLocks noGrp="1" noRot="1" noChangeAspect="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sym typeface="Times" charset="0"/>
              </a:rPr>
              <a:t>The LQF is for schools that see their (aspirational) purpose as one of developing students dispositional learning powers. (which will also raise achievement)</a:t>
            </a:r>
          </a:p>
          <a:p>
            <a:r>
              <a:rPr lang="en-US">
                <a:ea typeface="MS PGothic" charset="0"/>
                <a:sym typeface="Times" charset="0"/>
              </a:rPr>
              <a:t>LQF can be viewed as a journey planner</a:t>
            </a:r>
          </a:p>
          <a:p>
            <a:endParaRPr lang="en-US">
              <a:ea typeface="MS PGothic" charset="0"/>
              <a:sym typeface="Times" charset="0"/>
            </a:endParaRPr>
          </a:p>
          <a:p>
            <a:r>
              <a:rPr lang="en-US">
                <a:ea typeface="MS PGothic" charset="0"/>
                <a:sym typeface="Times" charset="0"/>
              </a:rPr>
              <a:t>The school makes the journey</a:t>
            </a:r>
            <a:r>
              <a:rPr lang="en-US" b="1">
                <a:ea typeface="MS PGothic" charset="0"/>
                <a:sym typeface="Times" charset="0"/>
              </a:rPr>
              <a:t>. LQF guides, steers, supports, ensures progression</a:t>
            </a:r>
            <a:r>
              <a:rPr lang="en-US">
                <a:ea typeface="MS PGothic" charset="0"/>
                <a:sym typeface="Times" charset="0"/>
              </a:rPr>
              <a:t>.</a:t>
            </a:r>
          </a:p>
        </p:txBody>
      </p:sp>
      <p:sp>
        <p:nvSpPr>
          <p:cNvPr id="21506" name="Slide Image Placeholder 4"/>
          <p:cNvSpPr>
            <a:spLocks noGrp="1" noRot="1" noChangeAspect="1" noTextEdit="1"/>
          </p:cNvSpPr>
          <p:nvPr>
            <p:ph type="sldImg"/>
          </p:nvPr>
        </p:nvSpPr>
        <p:spPr>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sym typeface="Times" charset="0"/>
              </a:rPr>
              <a:t>The framework scaffolds the learning journey of the school by:</a:t>
            </a:r>
          </a:p>
          <a:p>
            <a:endParaRPr lang="en-US">
              <a:ea typeface="MS PGothic" charset="0"/>
              <a:sym typeface="Times" charset="0"/>
            </a:endParaRPr>
          </a:p>
          <a:p>
            <a:pPr>
              <a:buFontTx/>
              <a:buChar char="•"/>
            </a:pPr>
            <a:r>
              <a:rPr lang="en-US">
                <a:ea typeface="MS PGothic" charset="0"/>
                <a:sym typeface="Times" charset="0"/>
              </a:rPr>
              <a:t> </a:t>
            </a:r>
            <a:r>
              <a:rPr lang="en-US" b="1">
                <a:ea typeface="MS PGothic" charset="0"/>
                <a:sym typeface="Times" charset="0"/>
              </a:rPr>
              <a:t>showing the route </a:t>
            </a:r>
            <a:r>
              <a:rPr lang="en-US">
                <a:ea typeface="MS PGothic" charset="0"/>
                <a:sym typeface="Times" charset="0"/>
              </a:rPr>
              <a:t>as a quality standard,</a:t>
            </a:r>
          </a:p>
          <a:p>
            <a:pPr>
              <a:buFontTx/>
              <a:buChar char="•"/>
            </a:pPr>
            <a:r>
              <a:rPr lang="en-US">
                <a:ea typeface="MS PGothic" charset="0"/>
                <a:sym typeface="Times" charset="0"/>
              </a:rPr>
              <a:t> </a:t>
            </a:r>
          </a:p>
          <a:p>
            <a:pPr>
              <a:buFontTx/>
              <a:buChar char="•"/>
            </a:pPr>
            <a:r>
              <a:rPr lang="en-US" b="1">
                <a:ea typeface="MS PGothic" charset="0"/>
                <a:sym typeface="Times" charset="0"/>
              </a:rPr>
              <a:t>providing materials to support </a:t>
            </a:r>
            <a:r>
              <a:rPr lang="en-US">
                <a:ea typeface="MS PGothic" charset="0"/>
                <a:sym typeface="Times" charset="0"/>
              </a:rPr>
              <a:t>the journey, and then by </a:t>
            </a:r>
          </a:p>
          <a:p>
            <a:pPr>
              <a:buFontTx/>
              <a:buChar char="•"/>
            </a:pPr>
            <a:endParaRPr lang="en-US">
              <a:ea typeface="MS PGothic" charset="0"/>
              <a:sym typeface="Times" charset="0"/>
            </a:endParaRPr>
          </a:p>
          <a:p>
            <a:pPr>
              <a:buFontTx/>
              <a:buChar char="•"/>
            </a:pPr>
            <a:r>
              <a:rPr lang="en-US" b="1">
                <a:ea typeface="MS PGothic" charset="0"/>
                <a:sym typeface="Times" charset="0"/>
              </a:rPr>
              <a:t>reviewing the school’s progress </a:t>
            </a:r>
            <a:r>
              <a:rPr lang="en-US">
                <a:ea typeface="MS PGothic" charset="0"/>
                <a:sym typeface="Times" charset="0"/>
              </a:rPr>
              <a:t>or verifying that the school has reached a level of the standard. </a:t>
            </a:r>
          </a:p>
          <a:p>
            <a:endParaRPr lang="en-US">
              <a:ea typeface="MS PGothic" charset="0"/>
            </a:endParaRPr>
          </a:p>
        </p:txBody>
      </p:sp>
      <p:sp>
        <p:nvSpPr>
          <p:cNvPr id="23554" name="Slide Image Placeholder 4"/>
          <p:cNvSpPr>
            <a:spLocks noGrp="1" noRot="1" noChangeAspect="1" noTextEdit="1"/>
          </p:cNvSpPr>
          <p:nvPr>
            <p:ph type="sldImg"/>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This shows how the whole Framework supports the school’s journey. </a:t>
            </a:r>
          </a:p>
          <a:p>
            <a:pPr>
              <a:buFontTx/>
              <a:buChar char="•"/>
            </a:pPr>
            <a:r>
              <a:rPr lang="en-US">
                <a:ea typeface="MS PGothic" charset="0"/>
              </a:rPr>
              <a:t>Central circle= what schools do. </a:t>
            </a:r>
          </a:p>
          <a:p>
            <a:pPr>
              <a:buFontTx/>
              <a:buChar char="•"/>
            </a:pPr>
            <a:r>
              <a:rPr lang="en-US">
                <a:ea typeface="MS PGothic" charset="0"/>
              </a:rPr>
              <a:t>Outer ring shows how bits of the Framework work alongside the school to support the journey. </a:t>
            </a:r>
          </a:p>
        </p:txBody>
      </p:sp>
      <p:sp>
        <p:nvSpPr>
          <p:cNvPr id="25602" name="Slide Image Placeholder 4"/>
          <p:cNvSpPr>
            <a:spLocks noGrp="1" noRot="1" noChangeAspect="1" noTextEdit="1"/>
          </p:cNvSpPr>
          <p:nvPr>
            <p:ph type="sldImg"/>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sym typeface="Times" charset="0"/>
              </a:rPr>
              <a:t>But how big is this ambition/aspiration? What does it entail? Which aspects of a school does it affect?</a:t>
            </a:r>
          </a:p>
          <a:p>
            <a:r>
              <a:rPr lang="en-US">
                <a:ea typeface="MS PGothic" charset="0"/>
                <a:sym typeface="Times" charset="0"/>
              </a:rPr>
              <a:t>Here’s a view of this;</a:t>
            </a:r>
          </a:p>
          <a:p>
            <a:endParaRPr lang="en-US">
              <a:ea typeface="MS PGothic" charset="0"/>
              <a:sym typeface="Times" charset="0"/>
            </a:endParaRPr>
          </a:p>
          <a:p>
            <a:r>
              <a:rPr lang="en-US" b="1">
                <a:ea typeface="MS PGothic" charset="0"/>
                <a:sym typeface="Times" charset="0"/>
              </a:rPr>
              <a:t>The basic features that are needed to build a learning powered school</a:t>
            </a:r>
            <a:r>
              <a:rPr lang="en-US">
                <a:ea typeface="MS PGothic" charset="0"/>
                <a:sym typeface="Times" charset="0"/>
              </a:rPr>
              <a:t>.</a:t>
            </a:r>
          </a:p>
          <a:p>
            <a:endParaRPr lang="en-US">
              <a:ea typeface="MS PGothic" charset="0"/>
              <a:sym typeface="Times" charset="0"/>
            </a:endParaRPr>
          </a:p>
          <a:p>
            <a:r>
              <a:rPr lang="en-US">
                <a:ea typeface="MS PGothic" charset="0"/>
                <a:sym typeface="Times" charset="0"/>
              </a:rPr>
              <a:t>.The school  will need to develop/define a clear/focused </a:t>
            </a:r>
            <a:r>
              <a:rPr lang="en-US" b="1">
                <a:ea typeface="MS PGothic" charset="0"/>
                <a:sym typeface="Times" charset="0"/>
              </a:rPr>
              <a:t>vision</a:t>
            </a:r>
            <a:r>
              <a:rPr lang="en-US">
                <a:ea typeface="MS PGothic" charset="0"/>
                <a:sym typeface="Times" charset="0"/>
              </a:rPr>
              <a:t> for its educational role.</a:t>
            </a:r>
          </a:p>
          <a:p>
            <a:r>
              <a:rPr lang="en-US" b="1">
                <a:ea typeface="MS PGothic" charset="0"/>
                <a:sym typeface="Times" charset="0"/>
              </a:rPr>
              <a:t>Leadership</a:t>
            </a:r>
            <a:r>
              <a:rPr lang="en-US">
                <a:ea typeface="MS PGothic" charset="0"/>
                <a:sym typeface="Times" charset="0"/>
              </a:rPr>
              <a:t> will need to promote and support a culture of dialogue, experimentation and monitoring.</a:t>
            </a:r>
          </a:p>
          <a:p>
            <a:r>
              <a:rPr lang="en-US">
                <a:ea typeface="MS PGothic" charset="0"/>
                <a:sym typeface="Times" charset="0"/>
              </a:rPr>
              <a:t>The school’s approach to learning ( ie step beyond the narrow approach of merely teaching) will need to be based around research in the </a:t>
            </a:r>
            <a:r>
              <a:rPr lang="en-US" b="1">
                <a:ea typeface="MS PGothic" charset="0"/>
                <a:sym typeface="Times" charset="0"/>
              </a:rPr>
              <a:t>learning sciences</a:t>
            </a:r>
          </a:p>
          <a:p>
            <a:endParaRPr lang="en-US" b="1">
              <a:ea typeface="MS PGothic" charset="0"/>
              <a:sym typeface="Times" charset="0"/>
            </a:endParaRPr>
          </a:p>
          <a:p>
            <a:r>
              <a:rPr lang="en-US">
                <a:ea typeface="MS PGothic" charset="0"/>
                <a:sym typeface="Times" charset="0"/>
              </a:rPr>
              <a:t>These features then enable  </a:t>
            </a:r>
            <a:r>
              <a:rPr lang="en-US" b="1">
                <a:ea typeface="MS PGothic" charset="0"/>
                <a:sym typeface="Times" charset="0"/>
              </a:rPr>
              <a:t>learning communities for developing staff</a:t>
            </a:r>
            <a:r>
              <a:rPr lang="en-US">
                <a:ea typeface="MS PGothic" charset="0"/>
                <a:sym typeface="Times" charset="0"/>
              </a:rPr>
              <a:t> and, through a </a:t>
            </a:r>
            <a:r>
              <a:rPr lang="en-US" b="1">
                <a:ea typeface="MS PGothic" charset="0"/>
                <a:sym typeface="Times" charset="0"/>
              </a:rPr>
              <a:t>common language for learning</a:t>
            </a:r>
            <a:r>
              <a:rPr lang="en-US">
                <a:ea typeface="MS PGothic" charset="0"/>
                <a:sym typeface="Times" charset="0"/>
              </a:rPr>
              <a:t>, lead to changes in the ethos and </a:t>
            </a:r>
            <a:r>
              <a:rPr lang="en-US" b="1">
                <a:ea typeface="MS PGothic" charset="0"/>
                <a:sym typeface="Times" charset="0"/>
              </a:rPr>
              <a:t>habits of teaching, assessment, student engagement in the school, the learning environment, the design of the curriculum and how parents and the community are engaged to assist in growing learning habits.</a:t>
            </a:r>
          </a:p>
          <a:p>
            <a:endParaRPr lang="en-US">
              <a:ea typeface="MS PGothic" charset="0"/>
              <a:sym typeface="Times" charset="0"/>
            </a:endParaRPr>
          </a:p>
          <a:p>
            <a:r>
              <a:rPr lang="en-US">
                <a:ea typeface="MS PGothic" charset="0"/>
                <a:sym typeface="Times" charset="0"/>
              </a:rPr>
              <a:t>Hence there is a vast </a:t>
            </a:r>
            <a:r>
              <a:rPr lang="en-US" b="1">
                <a:ea typeface="MS PGothic" charset="0"/>
                <a:sym typeface="Times" charset="0"/>
              </a:rPr>
              <a:t>web of interacting aspects </a:t>
            </a:r>
            <a:r>
              <a:rPr lang="en-US">
                <a:ea typeface="MS PGothic" charset="0"/>
                <a:sym typeface="Times" charset="0"/>
              </a:rPr>
              <a:t>of the school that need to work together to develop a learning school... through its commitment to the vision, through its plans and strategies, through the action it takes and through the way it evaluates and learns from its actions.</a:t>
            </a:r>
          </a:p>
          <a:p>
            <a:endParaRPr lang="en-US">
              <a:ea typeface="MS PGothic" charset="0"/>
              <a:sym typeface="Times" charset="0"/>
            </a:endParaRPr>
          </a:p>
          <a:p>
            <a:endParaRPr lang="en-US">
              <a:ea typeface="MS PGothic" charset="0"/>
              <a:sym typeface="Times" charset="0"/>
            </a:endParaRPr>
          </a:p>
        </p:txBody>
      </p:sp>
      <p:sp>
        <p:nvSpPr>
          <p:cNvPr id="27650" name="Slide Image Placeholder 4"/>
          <p:cNvSpPr>
            <a:spLocks noGrp="1" noRot="1" noChangeAspect="1" noTextEdit="1"/>
          </p:cNvSpPr>
          <p:nvPr>
            <p:ph type="sldImg"/>
          </p:nvPr>
        </p:nvSpPr>
        <p:spPr>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ea typeface="MS PGothic" charset="0"/>
                <a:sym typeface="Lucida Grande" charset="0"/>
              </a:rPr>
              <a:t>Summarises how the LQF standard is structured</a:t>
            </a:r>
          </a:p>
          <a:p>
            <a:endParaRPr lang="en-US" b="1">
              <a:ea typeface="MS PGothic" charset="0"/>
              <a:sym typeface="Lucida Grande" charset="0"/>
            </a:endParaRPr>
          </a:p>
          <a:p>
            <a:r>
              <a:rPr lang="en-US">
                <a:ea typeface="MS PGothic" charset="0"/>
                <a:sym typeface="Times" charset="0"/>
              </a:rPr>
              <a:t>The 4 </a:t>
            </a:r>
            <a:r>
              <a:rPr lang="en-US" b="1">
                <a:ea typeface="MS PGothic" charset="0"/>
                <a:sym typeface="Times" charset="0"/>
              </a:rPr>
              <a:t>dimensions</a:t>
            </a:r>
            <a:r>
              <a:rPr lang="en-US">
                <a:ea typeface="MS PGothic" charset="0"/>
                <a:sym typeface="Times" charset="0"/>
              </a:rPr>
              <a:t> (how the Quality Standard is carved up) are: </a:t>
            </a:r>
            <a:r>
              <a:rPr lang="en-US" b="1">
                <a:ea typeface="MS PGothic" charset="0"/>
                <a:sym typeface="Times" charset="0"/>
              </a:rPr>
              <a:t>Commitment; Planning; Action; Evaluation </a:t>
            </a:r>
            <a:r>
              <a:rPr lang="en-US">
                <a:ea typeface="MS PGothic" charset="0"/>
                <a:sym typeface="Times" charset="0"/>
              </a:rPr>
              <a:t>ie as is Investors in People, a well know quality cycle</a:t>
            </a:r>
          </a:p>
          <a:p>
            <a:endParaRPr lang="en-US">
              <a:ea typeface="MS PGothic" charset="0"/>
              <a:sym typeface="Lucida Grande" charset="0"/>
            </a:endParaRPr>
          </a:p>
          <a:p>
            <a:r>
              <a:rPr lang="en-US">
                <a:ea typeface="MS PGothic" charset="0"/>
                <a:sym typeface="Times" charset="0"/>
              </a:rPr>
              <a:t>The </a:t>
            </a:r>
            <a:r>
              <a:rPr lang="en-US" b="1">
                <a:ea typeface="MS PGothic" charset="0"/>
                <a:sym typeface="Times" charset="0"/>
              </a:rPr>
              <a:t>12 principles </a:t>
            </a:r>
            <a:r>
              <a:rPr lang="en-US">
                <a:ea typeface="MS PGothic" charset="0"/>
                <a:sym typeface="Times" charset="0"/>
              </a:rPr>
              <a:t>are concerned with different aspects of a school’s culture, such as its vision for education, its beliefs about learning, how leaders lead learning, how classroom practice, assessment and the curriculum are best designed to build learning habits, how staff are best enabled to adjust their practice, and how the school itself acts on its own learning.</a:t>
            </a:r>
          </a:p>
          <a:p>
            <a:endParaRPr lang="en-US">
              <a:ea typeface="MS PGothic" charset="0"/>
              <a:sym typeface="Times" charset="0"/>
            </a:endParaRPr>
          </a:p>
          <a:p>
            <a:r>
              <a:rPr lang="en-US">
                <a:ea typeface="MS PGothic" charset="0"/>
                <a:sym typeface="Times" charset="0"/>
              </a:rPr>
              <a:t>The </a:t>
            </a:r>
            <a:r>
              <a:rPr lang="en-US" b="1">
                <a:ea typeface="MS PGothic" charset="0"/>
                <a:sym typeface="Times" charset="0"/>
              </a:rPr>
              <a:t>32 indicators </a:t>
            </a:r>
            <a:r>
              <a:rPr lang="en-US">
                <a:ea typeface="MS PGothic" charset="0"/>
                <a:sym typeface="Times" charset="0"/>
              </a:rPr>
              <a:t>are the detail that sit behind the 12 principles. Indicators are spelled out for bronze, silver and gold stages but the platinum level requires the school to take the initiative and provide evidence that the have moved beyond gold. The QLF gives some examples of what this might look like but does not limit progression by defining this stage closely. </a:t>
            </a:r>
          </a:p>
          <a:p>
            <a:endParaRPr lang="en-US">
              <a:ea typeface="MS PGothic" charset="0"/>
              <a:sym typeface="Times" charset="0"/>
            </a:endParaRPr>
          </a:p>
          <a:p>
            <a:r>
              <a:rPr lang="en-US">
                <a:ea typeface="MS PGothic" charset="0"/>
                <a:sym typeface="Times" charset="0"/>
              </a:rPr>
              <a:t>The 4 phases are </a:t>
            </a:r>
            <a:r>
              <a:rPr lang="en-US" b="1">
                <a:ea typeface="MS PGothic" charset="0"/>
                <a:sym typeface="Times" charset="0"/>
              </a:rPr>
              <a:t>Bronze</a:t>
            </a:r>
            <a:r>
              <a:rPr lang="en-US">
                <a:ea typeface="MS PGothic" charset="0"/>
                <a:sym typeface="Times" charset="0"/>
              </a:rPr>
              <a:t> (for schools who are starting out), </a:t>
            </a:r>
            <a:r>
              <a:rPr lang="en-US" b="1">
                <a:ea typeface="MS PGothic" charset="0"/>
                <a:sym typeface="Times" charset="0"/>
              </a:rPr>
              <a:t>Silver </a:t>
            </a:r>
            <a:r>
              <a:rPr lang="en-US">
                <a:ea typeface="MS PGothic" charset="0"/>
                <a:sym typeface="Times" charset="0"/>
              </a:rPr>
              <a:t>(developing their practice), </a:t>
            </a:r>
            <a:r>
              <a:rPr lang="en-US" b="1">
                <a:ea typeface="MS PGothic" charset="0"/>
                <a:sym typeface="Times" charset="0"/>
              </a:rPr>
              <a:t>Gold</a:t>
            </a:r>
            <a:r>
              <a:rPr lang="en-US">
                <a:ea typeface="MS PGothic" charset="0"/>
                <a:sym typeface="Times" charset="0"/>
              </a:rPr>
              <a:t> (Establishing and embedding best practice) and </a:t>
            </a:r>
            <a:r>
              <a:rPr lang="en-US" b="1">
                <a:ea typeface="MS PGothic" charset="0"/>
                <a:sym typeface="Times" charset="0"/>
              </a:rPr>
              <a:t>Platinum</a:t>
            </a:r>
            <a:r>
              <a:rPr lang="en-US">
                <a:ea typeface="MS PGothic" charset="0"/>
                <a:sym typeface="Times" charset="0"/>
              </a:rPr>
              <a:t> (Enhancing, going beyond Gold , extending into the communities)</a:t>
            </a:r>
          </a:p>
          <a:p>
            <a:endParaRPr lang="en-US">
              <a:ea typeface="MS PGothic" charset="0"/>
              <a:sym typeface="Times" charset="0"/>
            </a:endParaRPr>
          </a:p>
        </p:txBody>
      </p:sp>
      <p:sp>
        <p:nvSpPr>
          <p:cNvPr id="29698" name="Slide Image Placeholder 4"/>
          <p:cNvSpPr>
            <a:spLocks noGrp="1" noRot="1" noChangeAspect="1" noTextEdit="1"/>
          </p:cNvSpPr>
          <p:nvPr>
            <p:ph type="sldImg"/>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MS PGothic" charset="0"/>
              </a:rPr>
              <a:t>How the principles are divided amongst the dimensions of the standard. This shows  a skeleton structure without the detail.</a:t>
            </a:r>
          </a:p>
        </p:txBody>
      </p:sp>
      <p:sp>
        <p:nvSpPr>
          <p:cNvPr id="31746" name="Slide Image Placeholder 4"/>
          <p:cNvSpPr>
            <a:spLocks noGrp="1" noRot="1" noChangeAspect="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CC0E5813-0872-5246-8BA7-6A65393739FF}" type="slidenum">
              <a:rPr lang="en-US"/>
              <a:pPr>
                <a:defRPr/>
              </a:pPr>
              <a:t>‹#›</a:t>
            </a:fld>
            <a:endParaRPr lang="en-US"/>
          </a:p>
        </p:txBody>
      </p:sp>
    </p:spTree>
    <p:extLst>
      <p:ext uri="{BB962C8B-B14F-4D97-AF65-F5344CB8AC3E}">
        <p14:creationId xmlns:p14="http://schemas.microsoft.com/office/powerpoint/2010/main" val="3349934292"/>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3DEAD5E7-1C6F-4047-9CC8-A2D29BF2D7C0}" type="slidenum">
              <a:rPr lang="en-US"/>
              <a:pPr>
                <a:defRPr/>
              </a:pPr>
              <a:t>‹#›</a:t>
            </a:fld>
            <a:endParaRPr lang="en-US"/>
          </a:p>
        </p:txBody>
      </p:sp>
    </p:spTree>
    <p:extLst>
      <p:ext uri="{BB962C8B-B14F-4D97-AF65-F5344CB8AC3E}">
        <p14:creationId xmlns:p14="http://schemas.microsoft.com/office/powerpoint/2010/main" val="1105791676"/>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767512"/>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90488"/>
            <a:ext cx="6019800" cy="6767512"/>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38B10EA3-3028-AD48-8968-CCD28FED77D3}" type="slidenum">
              <a:rPr lang="en-US"/>
              <a:pPr>
                <a:defRPr/>
              </a:pPr>
              <a:t>‹#›</a:t>
            </a:fld>
            <a:endParaRPr lang="en-US"/>
          </a:p>
        </p:txBody>
      </p:sp>
    </p:spTree>
    <p:extLst>
      <p:ext uri="{BB962C8B-B14F-4D97-AF65-F5344CB8AC3E}">
        <p14:creationId xmlns:p14="http://schemas.microsoft.com/office/powerpoint/2010/main" val="4193533828"/>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2300" y="6032500"/>
            <a:ext cx="88900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QLF_logo_100.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60198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Slide Number Placeholder 3"/>
          <p:cNvSpPr>
            <a:spLocks noGrp="1"/>
          </p:cNvSpPr>
          <p:nvPr>
            <p:ph type="sldNum" sz="quarter" idx="10"/>
          </p:nvPr>
        </p:nvSpPr>
        <p:spPr/>
        <p:txBody>
          <a:bodyPr/>
          <a:lstStyle>
            <a:lvl1pPr>
              <a:defRPr smtClean="0"/>
            </a:lvl1pPr>
          </a:lstStyle>
          <a:p>
            <a:pPr>
              <a:defRPr/>
            </a:pPr>
            <a:fld id="{23E73502-EDB9-114B-B0E1-1F57E64F909C}" type="slidenum">
              <a:rPr lang="en-US"/>
              <a:pPr>
                <a:defRPr/>
              </a:pPr>
              <a:t>‹#›</a:t>
            </a:fld>
            <a:endParaRPr lang="en-US"/>
          </a:p>
        </p:txBody>
      </p:sp>
    </p:spTree>
    <p:extLst>
      <p:ext uri="{BB962C8B-B14F-4D97-AF65-F5344CB8AC3E}">
        <p14:creationId xmlns:p14="http://schemas.microsoft.com/office/powerpoint/2010/main" val="444836904"/>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27FA6BED-03E2-FE4B-873F-39E1E07BEC1B}" type="slidenum">
              <a:rPr lang="en-US"/>
              <a:pPr>
                <a:defRPr/>
              </a:pPr>
              <a:t>‹#›</a:t>
            </a:fld>
            <a:endParaRPr lang="en-US"/>
          </a:p>
        </p:txBody>
      </p:sp>
    </p:spTree>
    <p:extLst>
      <p:ext uri="{BB962C8B-B14F-4D97-AF65-F5344CB8AC3E}">
        <p14:creationId xmlns:p14="http://schemas.microsoft.com/office/powerpoint/2010/main" val="3573929406"/>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3579C89B-DEBB-DB4B-A777-A220B8FDFBC8}" type="slidenum">
              <a:rPr lang="en-US"/>
              <a:pPr>
                <a:defRPr/>
              </a:pPr>
              <a:t>‹#›</a:t>
            </a:fld>
            <a:endParaRPr lang="en-US"/>
          </a:p>
        </p:txBody>
      </p:sp>
    </p:spTree>
    <p:extLst>
      <p:ext uri="{BB962C8B-B14F-4D97-AF65-F5344CB8AC3E}">
        <p14:creationId xmlns:p14="http://schemas.microsoft.com/office/powerpoint/2010/main" val="625357046"/>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5BE47A22-EA1E-BC4F-AF0D-7923D837E05D}" type="slidenum">
              <a:rPr lang="en-US"/>
              <a:pPr>
                <a:defRPr/>
              </a:pPr>
              <a:t>‹#›</a:t>
            </a:fld>
            <a:endParaRPr lang="en-US"/>
          </a:p>
        </p:txBody>
      </p:sp>
    </p:spTree>
    <p:extLst>
      <p:ext uri="{BB962C8B-B14F-4D97-AF65-F5344CB8AC3E}">
        <p14:creationId xmlns:p14="http://schemas.microsoft.com/office/powerpoint/2010/main" val="3985820652"/>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2300" y="6032500"/>
            <a:ext cx="88900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6040438"/>
            <a:ext cx="889000"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6019800"/>
            <a:ext cx="83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smtClean="0"/>
              <a:t>Click to edit Master title style</a:t>
            </a:r>
            <a:endParaRPr lang="en-US"/>
          </a:p>
        </p:txBody>
      </p:sp>
      <p:sp>
        <p:nvSpPr>
          <p:cNvPr id="6" name="Slide Number Placeholder 2"/>
          <p:cNvSpPr>
            <a:spLocks noGrp="1"/>
          </p:cNvSpPr>
          <p:nvPr>
            <p:ph type="sldNum" sz="quarter" idx="10"/>
          </p:nvPr>
        </p:nvSpPr>
        <p:spPr/>
        <p:txBody>
          <a:bodyPr/>
          <a:lstStyle>
            <a:lvl1pPr>
              <a:defRPr smtClean="0"/>
            </a:lvl1pPr>
          </a:lstStyle>
          <a:p>
            <a:pPr>
              <a:defRPr/>
            </a:pPr>
            <a:fld id="{7491B1EF-43C3-0148-8C31-1485A99CB7DF}" type="slidenum">
              <a:rPr lang="en-US"/>
              <a:pPr>
                <a:defRPr/>
              </a:pPr>
              <a:t>‹#›</a:t>
            </a:fld>
            <a:endParaRPr lang="en-US"/>
          </a:p>
        </p:txBody>
      </p:sp>
    </p:spTree>
    <p:extLst>
      <p:ext uri="{BB962C8B-B14F-4D97-AF65-F5344CB8AC3E}">
        <p14:creationId xmlns:p14="http://schemas.microsoft.com/office/powerpoint/2010/main" val="2195708572"/>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4DFCA386-DC48-D64E-BC77-C20A5745F7AB}" type="slidenum">
              <a:rPr lang="en-US"/>
              <a:pPr>
                <a:defRPr/>
              </a:pPr>
              <a:t>‹#›</a:t>
            </a:fld>
            <a:endParaRPr lang="en-US"/>
          </a:p>
        </p:txBody>
      </p:sp>
    </p:spTree>
    <p:extLst>
      <p:ext uri="{BB962C8B-B14F-4D97-AF65-F5344CB8AC3E}">
        <p14:creationId xmlns:p14="http://schemas.microsoft.com/office/powerpoint/2010/main" val="2924553777"/>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6D204FDE-F8C8-3D4F-9E15-655BC3761B89}" type="slidenum">
              <a:rPr lang="en-US"/>
              <a:pPr>
                <a:defRPr/>
              </a:pPr>
              <a:t>‹#›</a:t>
            </a:fld>
            <a:endParaRPr lang="en-US"/>
          </a:p>
        </p:txBody>
      </p:sp>
    </p:spTree>
    <p:extLst>
      <p:ext uri="{BB962C8B-B14F-4D97-AF65-F5344CB8AC3E}">
        <p14:creationId xmlns:p14="http://schemas.microsoft.com/office/powerpoint/2010/main" val="3113335138"/>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C6EB8D47-0D40-984F-914D-33BDF52A60CF}" type="slidenum">
              <a:rPr lang="en-US"/>
              <a:pPr>
                <a:defRPr/>
              </a:pPr>
              <a:t>‹#›</a:t>
            </a:fld>
            <a:endParaRPr lang="en-US"/>
          </a:p>
        </p:txBody>
      </p:sp>
    </p:spTree>
    <p:extLst>
      <p:ext uri="{BB962C8B-B14F-4D97-AF65-F5344CB8AC3E}">
        <p14:creationId xmlns:p14="http://schemas.microsoft.com/office/powerpoint/2010/main" val="2565658950"/>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AC2BB">
            <a:alpha val="27058"/>
          </a:srgbClr>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52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0800" tIns="50800" rIns="91440" bIns="50800" numCol="1" anchor="ctr" anchorCtr="0" compatLnSpc="1">
            <a:prstTxWarp prst="textNoShape">
              <a:avLst/>
            </a:prstTxWarp>
          </a:bodyPr>
          <a:lstStyle/>
          <a:p>
            <a:pPr lvl="0"/>
            <a:r>
              <a:rPr lang="en-US">
                <a:sym typeface="Arial" charset="0"/>
              </a:rPr>
              <a:t>Click to edit Master title style</a:t>
            </a:r>
          </a:p>
        </p:txBody>
      </p:sp>
      <p:sp>
        <p:nvSpPr>
          <p:cNvPr id="1027" name="Rectangle 2"/>
          <p:cNvSpPr>
            <a:spLocks noGrp="1" noChangeArrowheads="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0800" tIns="50800" rIns="91440" bIns="50800" numCol="1" anchor="t" anchorCtr="0" compatLnSpc="1">
            <a:prstTxWarp prst="textNoShape">
              <a:avLst/>
            </a:prstTxWarp>
          </a:bodyPr>
          <a:lstStyle/>
          <a:p>
            <a:pPr lvl="0"/>
            <a:r>
              <a:rPr lang="en-US">
                <a:sym typeface="Arial" charset="0"/>
              </a:rPr>
              <a:t>Click to edit Master text styles</a:t>
            </a:r>
          </a:p>
          <a:p>
            <a:pPr lvl="1"/>
            <a:r>
              <a:rPr lang="en-US">
                <a:sym typeface="Arial" charset="0"/>
              </a:rPr>
              <a:t>Second level</a:t>
            </a:r>
          </a:p>
          <a:p>
            <a:pPr lvl="2"/>
            <a:r>
              <a:rPr lang="en-US">
                <a:sym typeface="Arial" charset="0"/>
              </a:rPr>
              <a:t>Third level</a:t>
            </a:r>
          </a:p>
          <a:p>
            <a:pPr lvl="3"/>
            <a:r>
              <a:rPr lang="en-US">
                <a:sym typeface="Arial" charset="0"/>
              </a:rPr>
              <a:t>Fourth level</a:t>
            </a:r>
          </a:p>
          <a:p>
            <a:pPr lvl="4"/>
            <a:r>
              <a:rPr lang="en-US">
                <a:sym typeface="Arial" charset="0"/>
              </a:rPr>
              <a:t>Fifth level</a:t>
            </a:r>
          </a:p>
        </p:txBody>
      </p:sp>
      <p:sp>
        <p:nvSpPr>
          <p:cNvPr id="2" name="Text Box 3"/>
          <p:cNvSpPr txBox="1">
            <a:spLocks noGrp="1" noChangeArrowheads="1"/>
          </p:cNvSpPr>
          <p:nvPr>
            <p:ph type="sldNum" sz="quarter" idx="4"/>
          </p:nvPr>
        </p:nvSpPr>
        <p:spPr bwMode="auto">
          <a:xfrm>
            <a:off x="7924800" y="6477000"/>
            <a:ext cx="254000" cy="2413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eaLnBrk="1" hangingPunct="1">
              <a:defRPr sz="1000" smtClean="0">
                <a:solidFill>
                  <a:schemeClr val="tx1"/>
                </a:solidFill>
                <a:latin typeface="Arial" charset="0"/>
                <a:ea typeface="ヒラギノ角ゴ ProN W3" charset="0"/>
                <a:cs typeface="Arial"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pPr>
              <a:defRPr/>
            </a:pPr>
            <a:fld id="{8CAD5579-BE3F-9145-A066-AB15D6936F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7" r:id="rId1"/>
    <p:sldLayoutId id="2147483996" r:id="rId2"/>
    <p:sldLayoutId id="2147483988" r:id="rId3"/>
    <p:sldLayoutId id="2147483989" r:id="rId4"/>
    <p:sldLayoutId id="2147483990" r:id="rId5"/>
    <p:sldLayoutId id="2147483997" r:id="rId6"/>
    <p:sldLayoutId id="2147483991" r:id="rId7"/>
    <p:sldLayoutId id="2147483992" r:id="rId8"/>
    <p:sldLayoutId id="2147483993" r:id="rId9"/>
    <p:sldLayoutId id="2147483994" r:id="rId10"/>
    <p:sldLayoutId id="2147483995" r:id="rId11"/>
  </p:sldLayoutIdLst>
  <p:transition xmlns:p14="http://schemas.microsoft.com/office/powerpoint/2010/main"/>
  <p:hf hdr="0" ftr="0" dt="0"/>
  <p:txStyles>
    <p:titleStyle>
      <a:lvl1pPr marL="39688" indent="-39688" algn="ctr" rtl="0" eaLnBrk="0" fontAlgn="base" hangingPunct="0">
        <a:spcBef>
          <a:spcPct val="0"/>
        </a:spcBef>
        <a:spcAft>
          <a:spcPct val="0"/>
        </a:spcAft>
        <a:defRPr sz="3600">
          <a:solidFill>
            <a:srgbClr val="FF9905"/>
          </a:solidFill>
          <a:latin typeface="Gill Sans"/>
          <a:ea typeface="+mj-ea"/>
          <a:cs typeface="Gill Sans"/>
          <a:sym typeface="Arial" charset="0"/>
        </a:defRPr>
      </a:lvl1pPr>
      <a:lvl2pPr marL="39688" indent="-39688" algn="ctr" rtl="0" eaLnBrk="0" fontAlgn="base" hangingPunct="0">
        <a:spcBef>
          <a:spcPct val="0"/>
        </a:spcBef>
        <a:spcAft>
          <a:spcPct val="0"/>
        </a:spcAft>
        <a:defRPr sz="3600">
          <a:solidFill>
            <a:srgbClr val="FF9905"/>
          </a:solidFill>
          <a:latin typeface="Gill Sans" charset="0"/>
          <a:ea typeface="ヒラギノ角ゴ ProN W3" charset="-128"/>
          <a:cs typeface="Gill Sans" charset="0"/>
          <a:sym typeface="Arial" charset="0"/>
        </a:defRPr>
      </a:lvl2pPr>
      <a:lvl3pPr marL="39688" indent="-39688" algn="ctr" rtl="0" eaLnBrk="0" fontAlgn="base" hangingPunct="0">
        <a:spcBef>
          <a:spcPct val="0"/>
        </a:spcBef>
        <a:spcAft>
          <a:spcPct val="0"/>
        </a:spcAft>
        <a:defRPr sz="3600">
          <a:solidFill>
            <a:srgbClr val="FF9905"/>
          </a:solidFill>
          <a:latin typeface="Gill Sans" charset="0"/>
          <a:ea typeface="ヒラギノ角ゴ ProN W3" charset="-128"/>
          <a:cs typeface="Gill Sans" charset="0"/>
          <a:sym typeface="Arial" charset="0"/>
        </a:defRPr>
      </a:lvl3pPr>
      <a:lvl4pPr marL="39688" indent="-39688" algn="ctr" rtl="0" eaLnBrk="0" fontAlgn="base" hangingPunct="0">
        <a:spcBef>
          <a:spcPct val="0"/>
        </a:spcBef>
        <a:spcAft>
          <a:spcPct val="0"/>
        </a:spcAft>
        <a:defRPr sz="3600">
          <a:solidFill>
            <a:srgbClr val="FF9905"/>
          </a:solidFill>
          <a:latin typeface="Gill Sans" charset="0"/>
          <a:ea typeface="ヒラギノ角ゴ ProN W3" charset="-128"/>
          <a:cs typeface="Gill Sans" charset="0"/>
          <a:sym typeface="Arial" charset="0"/>
        </a:defRPr>
      </a:lvl4pPr>
      <a:lvl5pPr marL="39688" indent="-39688" algn="ctr" rtl="0" eaLnBrk="0" fontAlgn="base" hangingPunct="0">
        <a:spcBef>
          <a:spcPct val="0"/>
        </a:spcBef>
        <a:spcAft>
          <a:spcPct val="0"/>
        </a:spcAft>
        <a:defRPr sz="3600">
          <a:solidFill>
            <a:srgbClr val="FF9905"/>
          </a:solidFill>
          <a:latin typeface="Gill Sans" charset="0"/>
          <a:ea typeface="ヒラギノ角ゴ ProN W3" charset="-128"/>
          <a:cs typeface="Gill Sans" charset="0"/>
          <a:sym typeface="Arial" charset="0"/>
        </a:defRPr>
      </a:lvl5pPr>
      <a:lvl6pPr marL="496888" algn="ctr" rtl="0" fontAlgn="base">
        <a:spcBef>
          <a:spcPct val="0"/>
        </a:spcBef>
        <a:spcAft>
          <a:spcPct val="0"/>
        </a:spcAft>
        <a:defRPr sz="3600">
          <a:solidFill>
            <a:schemeClr val="tx1"/>
          </a:solidFill>
          <a:latin typeface="Arial" charset="0"/>
          <a:ea typeface="ヒラギノ角ゴ ProN W3" charset="-128"/>
          <a:cs typeface="ヒラギノ角ゴ ProN W3" charset="-128"/>
          <a:sym typeface="Arial" charset="0"/>
        </a:defRPr>
      </a:lvl6pPr>
      <a:lvl7pPr marL="954088" algn="ctr" rtl="0" fontAlgn="base">
        <a:spcBef>
          <a:spcPct val="0"/>
        </a:spcBef>
        <a:spcAft>
          <a:spcPct val="0"/>
        </a:spcAft>
        <a:defRPr sz="3600">
          <a:solidFill>
            <a:schemeClr val="tx1"/>
          </a:solidFill>
          <a:latin typeface="Arial" charset="0"/>
          <a:ea typeface="ヒラギノ角ゴ ProN W3" charset="-128"/>
          <a:cs typeface="ヒラギノ角ゴ ProN W3" charset="-128"/>
          <a:sym typeface="Arial" charset="0"/>
        </a:defRPr>
      </a:lvl7pPr>
      <a:lvl8pPr marL="1411288" algn="ctr" rtl="0" fontAlgn="base">
        <a:spcBef>
          <a:spcPct val="0"/>
        </a:spcBef>
        <a:spcAft>
          <a:spcPct val="0"/>
        </a:spcAft>
        <a:defRPr sz="3600">
          <a:solidFill>
            <a:schemeClr val="tx1"/>
          </a:solidFill>
          <a:latin typeface="Arial" charset="0"/>
          <a:ea typeface="ヒラギノ角ゴ ProN W3" charset="-128"/>
          <a:cs typeface="ヒラギノ角ゴ ProN W3" charset="-128"/>
          <a:sym typeface="Arial" charset="0"/>
        </a:defRPr>
      </a:lvl8pPr>
      <a:lvl9pPr marL="1868488" algn="ctr" rtl="0" fontAlgn="base">
        <a:spcBef>
          <a:spcPct val="0"/>
        </a:spcBef>
        <a:spcAft>
          <a:spcPct val="0"/>
        </a:spcAft>
        <a:defRPr sz="3600">
          <a:solidFill>
            <a:schemeClr val="tx1"/>
          </a:solidFill>
          <a:latin typeface="Arial" charset="0"/>
          <a:ea typeface="ヒラギノ角ゴ ProN W3" charset="-128"/>
          <a:cs typeface="ヒラギノ角ゴ ProN W3" charset="-128"/>
          <a:sym typeface="Arial" charset="0"/>
        </a:defRPr>
      </a:lvl9pPr>
    </p:titleStyle>
    <p:bodyStyle>
      <a:lvl1pPr marL="382588" indent="-342900" algn="l" rtl="0" eaLnBrk="0" fontAlgn="base" hangingPunct="0">
        <a:spcBef>
          <a:spcPts val="600"/>
        </a:spcBef>
        <a:spcAft>
          <a:spcPts val="600"/>
        </a:spcAft>
        <a:buClr>
          <a:srgbClr val="FF6600"/>
        </a:buClr>
        <a:buSzPct val="100000"/>
        <a:buFont typeface="Arial" charset="0"/>
        <a:buChar char="•"/>
        <a:defRPr sz="2400" kern="100">
          <a:solidFill>
            <a:schemeClr val="tx1"/>
          </a:solidFill>
          <a:latin typeface="Gill Sans"/>
          <a:ea typeface="+mn-ea"/>
          <a:cs typeface="Gill Sans"/>
          <a:sym typeface="Arial" charset="0"/>
        </a:defRPr>
      </a:lvl1pPr>
      <a:lvl2pPr marL="731838" indent="-285750" algn="l" rtl="0" eaLnBrk="0" fontAlgn="base" hangingPunct="0">
        <a:spcBef>
          <a:spcPts val="600"/>
        </a:spcBef>
        <a:spcAft>
          <a:spcPct val="0"/>
        </a:spcAft>
        <a:buClr>
          <a:srgbClr val="FF6600"/>
        </a:buClr>
        <a:buSzPct val="100000"/>
        <a:buFont typeface="Arial" charset="0"/>
        <a:buChar char="–"/>
        <a:defRPr sz="2000">
          <a:solidFill>
            <a:schemeClr val="tx1"/>
          </a:solidFill>
          <a:latin typeface="Gill Sans"/>
          <a:ea typeface="+mn-ea"/>
          <a:cs typeface="Gill Sans"/>
          <a:sym typeface="Arial" charset="0"/>
        </a:defRPr>
      </a:lvl2pPr>
      <a:lvl3pPr marL="1131888" indent="-228600" algn="l" rtl="0" eaLnBrk="0" fontAlgn="base" hangingPunct="0">
        <a:spcBef>
          <a:spcPts val="500"/>
        </a:spcBef>
        <a:spcAft>
          <a:spcPct val="0"/>
        </a:spcAft>
        <a:buClr>
          <a:srgbClr val="FF6600"/>
        </a:buClr>
        <a:buSzPct val="100000"/>
        <a:buFont typeface="Arial" charset="0"/>
        <a:buChar char="•"/>
        <a:defRPr>
          <a:solidFill>
            <a:schemeClr val="tx1"/>
          </a:solidFill>
          <a:latin typeface="Gill Sans"/>
          <a:ea typeface="+mn-ea"/>
          <a:cs typeface="Gill Sans"/>
          <a:sym typeface="Arial" charset="0"/>
        </a:defRPr>
      </a:lvl3pPr>
      <a:lvl4pPr marL="1589088" indent="-228600" algn="l" rtl="0" eaLnBrk="0" fontAlgn="base" hangingPunct="0">
        <a:spcBef>
          <a:spcPts val="400"/>
        </a:spcBef>
        <a:spcAft>
          <a:spcPct val="0"/>
        </a:spcAft>
        <a:buClr>
          <a:srgbClr val="FF6600"/>
        </a:buClr>
        <a:buSzPct val="100000"/>
        <a:buFont typeface="Arial" charset="0"/>
        <a:buChar char="–"/>
        <a:defRPr sz="1600">
          <a:solidFill>
            <a:schemeClr val="tx1"/>
          </a:solidFill>
          <a:latin typeface="Gill Sans"/>
          <a:ea typeface="+mn-ea"/>
          <a:cs typeface="Gill Sans"/>
          <a:sym typeface="Arial" charset="0"/>
        </a:defRPr>
      </a:lvl4pPr>
      <a:lvl5pPr marL="2046288" indent="-228600" algn="l" rtl="0" eaLnBrk="0" fontAlgn="base" hangingPunct="0">
        <a:spcBef>
          <a:spcPts val="400"/>
        </a:spcBef>
        <a:spcAft>
          <a:spcPct val="0"/>
        </a:spcAft>
        <a:buClr>
          <a:srgbClr val="FF6600"/>
        </a:buClr>
        <a:buSzPct val="100000"/>
        <a:buFont typeface="Arial" charset="0"/>
        <a:buChar char="»"/>
        <a:defRPr sz="1400">
          <a:solidFill>
            <a:schemeClr val="tx1"/>
          </a:solidFill>
          <a:latin typeface="Gill Sans"/>
          <a:ea typeface="+mn-ea"/>
          <a:cs typeface="Gill Sans"/>
          <a:sym typeface="Arial" charset="0"/>
        </a:defRPr>
      </a:lvl5pPr>
      <a:lvl6pPr marL="2503488" indent="-228600" algn="l" rtl="0" fontAlgn="base">
        <a:spcBef>
          <a:spcPts val="400"/>
        </a:spcBef>
        <a:spcAft>
          <a:spcPct val="0"/>
        </a:spcAft>
        <a:buClr>
          <a:srgbClr val="000000"/>
        </a:buClr>
        <a:buSzPct val="100000"/>
        <a:buFont typeface="Arial" charset="0"/>
        <a:buChar char="»"/>
        <a:defRPr sz="1600">
          <a:solidFill>
            <a:schemeClr val="tx1"/>
          </a:solidFill>
          <a:latin typeface="+mn-lt"/>
          <a:ea typeface="+mn-ea"/>
          <a:cs typeface="+mn-cs"/>
          <a:sym typeface="Arial" charset="0"/>
        </a:defRPr>
      </a:lvl6pPr>
      <a:lvl7pPr marL="2960688" indent="-228600" algn="l" rtl="0" fontAlgn="base">
        <a:spcBef>
          <a:spcPts val="400"/>
        </a:spcBef>
        <a:spcAft>
          <a:spcPct val="0"/>
        </a:spcAft>
        <a:buClr>
          <a:srgbClr val="000000"/>
        </a:buClr>
        <a:buSzPct val="100000"/>
        <a:buFont typeface="Arial" charset="0"/>
        <a:buChar char="»"/>
        <a:defRPr sz="1600">
          <a:solidFill>
            <a:schemeClr val="tx1"/>
          </a:solidFill>
          <a:latin typeface="+mn-lt"/>
          <a:ea typeface="+mn-ea"/>
          <a:cs typeface="+mn-cs"/>
          <a:sym typeface="Arial" charset="0"/>
        </a:defRPr>
      </a:lvl7pPr>
      <a:lvl8pPr marL="3417888" indent="-228600" algn="l" rtl="0" fontAlgn="base">
        <a:spcBef>
          <a:spcPts val="400"/>
        </a:spcBef>
        <a:spcAft>
          <a:spcPct val="0"/>
        </a:spcAft>
        <a:buClr>
          <a:srgbClr val="000000"/>
        </a:buClr>
        <a:buSzPct val="100000"/>
        <a:buFont typeface="Arial" charset="0"/>
        <a:buChar char="»"/>
        <a:defRPr sz="1600">
          <a:solidFill>
            <a:schemeClr val="tx1"/>
          </a:solidFill>
          <a:latin typeface="+mn-lt"/>
          <a:ea typeface="+mn-ea"/>
          <a:cs typeface="+mn-cs"/>
          <a:sym typeface="Arial" charset="0"/>
        </a:defRPr>
      </a:lvl8pPr>
      <a:lvl9pPr marL="3875088" indent="-228600" algn="l" rtl="0" fontAlgn="base">
        <a:spcBef>
          <a:spcPts val="400"/>
        </a:spcBef>
        <a:spcAft>
          <a:spcPct val="0"/>
        </a:spcAft>
        <a:buClr>
          <a:srgbClr val="000000"/>
        </a:buClr>
        <a:buSzPct val="100000"/>
        <a:buFont typeface="Arial" charset="0"/>
        <a:buChar char="»"/>
        <a:defRPr sz="1600">
          <a:solidFill>
            <a:schemeClr val="tx1"/>
          </a:solidFill>
          <a:latin typeface="+mn-lt"/>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type="title"/>
          </p:nvPr>
        </p:nvSpPr>
        <p:spPr/>
        <p:txBody>
          <a:bodyPr rIns="132080"/>
          <a:lstStyle/>
          <a:p>
            <a:pPr indent="0" eaLnBrk="1" hangingPunct="1"/>
            <a:r>
              <a:rPr lang="en-US" sz="3400">
                <a:latin typeface="Gill Sans" charset="0"/>
                <a:ea typeface="ヒラギノ角ゴ ProN W3" charset="0"/>
              </a:rPr>
              <a:t>The Learning Quality Framework</a:t>
            </a:r>
          </a:p>
        </p:txBody>
      </p:sp>
      <p:pic>
        <p:nvPicPr>
          <p:cNvPr id="14338" name="Picture 9" descr="QLF_logo_500px.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066800"/>
            <a:ext cx="5384800" cy="539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3" descr="TLO_Logo_Sm_Trans_Wht.png"/>
          <p:cNvPicPr>
            <a:picLocks noChangeAspect="1"/>
          </p:cNvPicPr>
          <p:nvPr/>
        </p:nvPicPr>
        <p:blipFill>
          <a:blip r:embed="rId4">
            <a:extLst>
              <a:ext uri="{28A0092B-C50C-407E-A947-70E740481C1C}">
                <a14:useLocalDpi xmlns:a14="http://schemas.microsoft.com/office/drawing/2010/main" val="0"/>
              </a:ext>
            </a:extLst>
          </a:blip>
          <a:srcRect b="22038"/>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AAEA9EBD-1EF9-E848-B21D-AB43CDAD0D07}" type="slidenum">
              <a:rPr lang="en-US" sz="1000">
                <a:solidFill>
                  <a:schemeClr val="tx1"/>
                </a:solidFill>
                <a:cs typeface="Arial" charset="0"/>
              </a:rPr>
              <a:pPr/>
              <a:t>10</a:t>
            </a:fld>
            <a:endParaRPr lang="en-US" sz="1000">
              <a:solidFill>
                <a:schemeClr val="tx1"/>
              </a:solidFill>
              <a:cs typeface="Arial" charset="0"/>
            </a:endParaRPr>
          </a:p>
        </p:txBody>
      </p:sp>
      <p:sp>
        <p:nvSpPr>
          <p:cNvPr id="32770" name="Title 1"/>
          <p:cNvSpPr>
            <a:spLocks noGrp="1"/>
          </p:cNvSpPr>
          <p:nvPr>
            <p:ph type="title" idx="4294967295"/>
          </p:nvPr>
        </p:nvSpPr>
        <p:spPr>
          <a:xfrm>
            <a:off x="152400" y="-304800"/>
            <a:ext cx="8229600" cy="1509713"/>
          </a:xfrm>
        </p:spPr>
        <p:txBody>
          <a:bodyPr/>
          <a:lstStyle/>
          <a:p>
            <a:pPr indent="0" eaLnBrk="1" hangingPunct="1"/>
            <a:r>
              <a:rPr lang="en-US">
                <a:latin typeface="Gill Sans" charset="0"/>
                <a:ea typeface="ヒラギノ角ゴ ProN W3" charset="0"/>
              </a:rPr>
              <a:t>Layout of the Standard</a:t>
            </a:r>
          </a:p>
        </p:txBody>
      </p:sp>
      <p:pic>
        <p:nvPicPr>
          <p:cNvPr id="5" name="Picture 4" descr="Screen shot 2011-12-05 at 16.10.35.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838200"/>
            <a:ext cx="8480425" cy="5838825"/>
          </a:xfrm>
          <a:prstGeom prst="rect">
            <a:avLst/>
          </a:prstGeom>
          <a:noFill/>
          <a:ln>
            <a:noFill/>
          </a:ln>
          <a:effectLst>
            <a:outerShdw blurRad="292100"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4C736437-BBEA-DA4B-B1EB-23F1F8EE7694}" type="slidenum">
              <a:rPr lang="en-US" sz="1000">
                <a:solidFill>
                  <a:schemeClr val="tx1"/>
                </a:solidFill>
                <a:cs typeface="Arial" charset="0"/>
              </a:rPr>
              <a:pPr/>
              <a:t>11</a:t>
            </a:fld>
            <a:endParaRPr lang="en-US" sz="1000">
              <a:solidFill>
                <a:schemeClr val="tx1"/>
              </a:solidFill>
              <a:cs typeface="Arial" charset="0"/>
            </a:endParaRPr>
          </a:p>
        </p:txBody>
      </p:sp>
      <p:pic>
        <p:nvPicPr>
          <p:cNvPr id="10" name="Content Placeholder 9" descr="Screen shot 2011-08-25 at 11.59.53.png"/>
          <p:cNvPicPr>
            <a:picLocks noGrp="1" noChangeAspect="1"/>
          </p:cNvPicPr>
          <p:nvPr>
            <p:ph sz="half" idx="4294967295"/>
          </p:nvPr>
        </p:nvPicPr>
        <p:blipFill>
          <a:blip r:embed="rId3">
            <a:extLst>
              <a:ext uri="{28A0092B-C50C-407E-A947-70E740481C1C}">
                <a14:useLocalDpi xmlns:a14="http://schemas.microsoft.com/office/drawing/2010/main" val="0"/>
              </a:ext>
            </a:extLst>
          </a:blip>
          <a:srcRect t="-11989" b="-11989"/>
          <a:stretch>
            <a:fillRect/>
          </a:stretch>
        </p:blipFill>
        <p:spPr>
          <a:xfrm>
            <a:off x="152400" y="838200"/>
            <a:ext cx="4038600" cy="5257800"/>
          </a:xfrm>
          <a:effectLst>
            <a:outerShdw blurRad="292100" dist="139700" dir="2700000" algn="tl" rotWithShape="0">
              <a:srgbClr val="333333">
                <a:alpha val="64998"/>
              </a:srgbClr>
            </a:outerShdw>
          </a:effectLst>
        </p:spPr>
      </p:pic>
      <p:pic>
        <p:nvPicPr>
          <p:cNvPr id="11" name="Content Placeholder 10" descr="Screen shot 2011-08-25 at 12.00.26.png"/>
          <p:cNvPicPr>
            <a:picLocks noGrp="1" noChangeAspect="1"/>
          </p:cNvPicPr>
          <p:nvPr>
            <p:ph sz="half" idx="4294967295"/>
          </p:nvPr>
        </p:nvPicPr>
        <p:blipFill>
          <a:blip r:embed="rId4">
            <a:extLst>
              <a:ext uri="{28A0092B-C50C-407E-A947-70E740481C1C}">
                <a14:useLocalDpi xmlns:a14="http://schemas.microsoft.com/office/drawing/2010/main" val="0"/>
              </a:ext>
            </a:extLst>
          </a:blip>
          <a:srcRect l="-2335" r="-2335"/>
          <a:stretch>
            <a:fillRect/>
          </a:stretch>
        </p:blipFill>
        <p:spPr>
          <a:xfrm>
            <a:off x="4953000" y="1371600"/>
            <a:ext cx="4038600" cy="5257800"/>
          </a:xfrm>
          <a:effectLst>
            <a:outerShdw blurRad="292100" dist="139700" dir="2700000" algn="tl" rotWithShape="0">
              <a:srgbClr val="333333">
                <a:alpha val="64998"/>
              </a:srgbClr>
            </a:outerShdw>
          </a:effectLst>
        </p:spPr>
      </p:pic>
      <p:sp>
        <p:nvSpPr>
          <p:cNvPr id="34820" name="Rectangle 3"/>
          <p:cNvSpPr>
            <a:spLocks noGrp="1" noChangeArrowheads="1"/>
          </p:cNvSpPr>
          <p:nvPr>
            <p:ph type="title" idx="4294967295"/>
          </p:nvPr>
        </p:nvSpPr>
        <p:spPr>
          <a:xfrm>
            <a:off x="0" y="152400"/>
            <a:ext cx="8229600" cy="914400"/>
          </a:xfrm>
        </p:spPr>
        <p:txBody>
          <a:bodyPr rIns="132080"/>
          <a:lstStyle/>
          <a:p>
            <a:pPr indent="0" eaLnBrk="1" hangingPunct="1"/>
            <a:r>
              <a:rPr lang="en-US">
                <a:latin typeface="Gill Sans" charset="0"/>
                <a:ea typeface="ヒラギノ角ゴ ProN W3" charset="0"/>
              </a:rPr>
              <a:t>Principles; how they are fleshed out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2779D82C-FF22-E444-BC99-00925AA04250}" type="slidenum">
              <a:rPr lang="en-US" sz="1000">
                <a:solidFill>
                  <a:schemeClr val="tx1"/>
                </a:solidFill>
                <a:cs typeface="Arial" charset="0"/>
              </a:rPr>
              <a:pPr/>
              <a:t>12</a:t>
            </a:fld>
            <a:endParaRPr lang="en-US" sz="1000">
              <a:solidFill>
                <a:schemeClr val="tx1"/>
              </a:solidFill>
              <a:cs typeface="Arial" charset="0"/>
            </a:endParaRPr>
          </a:p>
        </p:txBody>
      </p:sp>
      <p:sp>
        <p:nvSpPr>
          <p:cNvPr id="36866" name="Rectangle 3"/>
          <p:cNvSpPr>
            <a:spLocks noGrp="1" noChangeArrowheads="1"/>
          </p:cNvSpPr>
          <p:nvPr>
            <p:ph type="title"/>
          </p:nvPr>
        </p:nvSpPr>
        <p:spPr/>
        <p:txBody>
          <a:bodyPr rIns="132080"/>
          <a:lstStyle/>
          <a:p>
            <a:pPr indent="0" eaLnBrk="1" hangingPunct="1"/>
            <a:r>
              <a:rPr lang="en-US">
                <a:latin typeface="Gill Sans" charset="0"/>
                <a:ea typeface="ヒラギノ角ゴ ProN W3" charset="0"/>
              </a:rPr>
              <a:t>How threads of indicators grow</a:t>
            </a:r>
            <a:endParaRPr lang="en-US">
              <a:solidFill>
                <a:schemeClr val="tx1"/>
              </a:solidFill>
              <a:latin typeface="Gill Sans" charset="0"/>
              <a:ea typeface="ヒラギノ角ゴ ProN W3" charset="0"/>
            </a:endParaRPr>
          </a:p>
        </p:txBody>
      </p:sp>
      <p:sp>
        <p:nvSpPr>
          <p:cNvPr id="36867" name="Rectangle 4"/>
          <p:cNvSpPr>
            <a:spLocks noGrp="1" noChangeArrowheads="1"/>
          </p:cNvSpPr>
          <p:nvPr>
            <p:ph type="body" idx="1"/>
          </p:nvPr>
        </p:nvSpPr>
        <p:spPr/>
        <p:txBody>
          <a:bodyPr rIns="132080"/>
          <a:lstStyle/>
          <a:p>
            <a:pPr marL="39688" indent="0" eaLnBrk="1" hangingPunct="1">
              <a:buFont typeface="Arial" charset="0"/>
              <a:buNone/>
            </a:pPr>
            <a:endParaRPr lang="en-GB">
              <a:latin typeface="Gill Sans" charset="0"/>
              <a:ea typeface="ヒラギノ角ゴ ProN W3" charset="0"/>
            </a:endParaRPr>
          </a:p>
        </p:txBody>
      </p:sp>
      <p:pic>
        <p:nvPicPr>
          <p:cNvPr id="36868" name="Picture 1" descr="Screenshot 2019-11-11 at 17.43.27.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13" y="3213100"/>
            <a:ext cx="9144000"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indent="0" eaLnBrk="1" hangingPunct="1"/>
            <a:r>
              <a:rPr lang="en-US">
                <a:latin typeface="Gill Sans" charset="0"/>
                <a:ea typeface="ヒラギノ角ゴ ProN W3" charset="0"/>
              </a:rPr>
              <a:t>LQF – phases of development</a:t>
            </a:r>
          </a:p>
        </p:txBody>
      </p:sp>
      <p:sp>
        <p:nvSpPr>
          <p:cNvPr id="38914" name="Content Placeholder 2"/>
          <p:cNvSpPr>
            <a:spLocks noGrp="1"/>
          </p:cNvSpPr>
          <p:nvPr>
            <p:ph idx="1"/>
          </p:nvPr>
        </p:nvSpPr>
        <p:spPr>
          <a:xfrm>
            <a:off x="533400" y="1219200"/>
            <a:ext cx="8229600" cy="5257800"/>
          </a:xfrm>
        </p:spPr>
        <p:txBody>
          <a:bodyPr/>
          <a:lstStyle/>
          <a:p>
            <a:pPr eaLnBrk="1" hangingPunct="1"/>
            <a:r>
              <a:rPr lang="en-US">
                <a:solidFill>
                  <a:srgbClr val="FF9905"/>
                </a:solidFill>
                <a:latin typeface="Gill Sans" charset="0"/>
                <a:ea typeface="ヒラギノ角ゴ ProN W3" charset="0"/>
              </a:rPr>
              <a:t>Starting out (bronze)</a:t>
            </a:r>
          </a:p>
          <a:p>
            <a:pPr lvl="1" eaLnBrk="1" hangingPunct="1"/>
            <a:r>
              <a:rPr lang="en-US">
                <a:solidFill>
                  <a:srgbClr val="000000"/>
                </a:solidFill>
                <a:latin typeface="Gill Sans" charset="0"/>
                <a:ea typeface="ヒラギノ角ゴ ProN W3" charset="0"/>
              </a:rPr>
              <a:t>Beginning to have a radical re-think about the purpose of education,</a:t>
            </a:r>
          </a:p>
          <a:p>
            <a:pPr lvl="1" eaLnBrk="1" hangingPunct="1"/>
            <a:r>
              <a:rPr lang="en-US">
                <a:solidFill>
                  <a:srgbClr val="000000"/>
                </a:solidFill>
                <a:latin typeface="Gill Sans" charset="0"/>
                <a:ea typeface="ヒラギノ角ゴ ProN W3" charset="0"/>
              </a:rPr>
              <a:t>Casting around and trying out ideas.</a:t>
            </a:r>
          </a:p>
          <a:p>
            <a:pPr eaLnBrk="1" hangingPunct="1"/>
            <a:r>
              <a:rPr lang="en-US">
                <a:solidFill>
                  <a:srgbClr val="FF9905"/>
                </a:solidFill>
                <a:latin typeface="Gill Sans" charset="0"/>
                <a:ea typeface="ヒラギノ角ゴ ProN W3" charset="0"/>
              </a:rPr>
              <a:t>Developing (silver) </a:t>
            </a:r>
          </a:p>
          <a:p>
            <a:pPr lvl="1" eaLnBrk="1" hangingPunct="1"/>
            <a:r>
              <a:rPr lang="en-US">
                <a:solidFill>
                  <a:srgbClr val="000000"/>
                </a:solidFill>
                <a:latin typeface="Gill Sans" charset="0"/>
                <a:ea typeface="ヒラギノ角ゴ ProN W3" charset="0"/>
              </a:rPr>
              <a:t>Has found or developed a ‘best-fit’ learning strategy</a:t>
            </a:r>
            <a:r>
              <a:rPr lang="en-US">
                <a:latin typeface="Gill Sans" charset="0"/>
                <a:ea typeface="ヒラギノ角ゴ ProN W3" charset="0"/>
              </a:rPr>
              <a:t>,</a:t>
            </a:r>
          </a:p>
          <a:p>
            <a:pPr lvl="1" eaLnBrk="1" hangingPunct="1"/>
            <a:r>
              <a:rPr lang="en-US">
                <a:solidFill>
                  <a:srgbClr val="000000"/>
                </a:solidFill>
                <a:latin typeface="Gill Sans" charset="0"/>
                <a:ea typeface="ヒラギノ角ゴ ProN W3" charset="0"/>
              </a:rPr>
              <a:t>Increasingly putting this into practice.</a:t>
            </a:r>
          </a:p>
          <a:p>
            <a:pPr eaLnBrk="1" hangingPunct="1"/>
            <a:r>
              <a:rPr lang="en-US">
                <a:solidFill>
                  <a:srgbClr val="FF9905"/>
                </a:solidFill>
                <a:latin typeface="Gill Sans" charset="0"/>
                <a:ea typeface="ヒラギノ角ゴ ProN W3" charset="0"/>
              </a:rPr>
              <a:t>Establishing (gold)</a:t>
            </a:r>
          </a:p>
          <a:p>
            <a:pPr lvl="1" eaLnBrk="1" hangingPunct="1"/>
            <a:r>
              <a:rPr lang="en-US">
                <a:solidFill>
                  <a:srgbClr val="000000"/>
                </a:solidFill>
                <a:latin typeface="Gill Sans" charset="0"/>
                <a:ea typeface="ヒラギノ角ゴ ProN W3" charset="0"/>
              </a:rPr>
              <a:t>Learning approach secured and working well,</a:t>
            </a:r>
          </a:p>
          <a:p>
            <a:pPr lvl="1" eaLnBrk="1" hangingPunct="1"/>
            <a:r>
              <a:rPr lang="en-US">
                <a:solidFill>
                  <a:srgbClr val="000000"/>
                </a:solidFill>
                <a:latin typeface="Gill Sans" charset="0"/>
                <a:ea typeface="ヒラギノ角ゴ ProN W3" charset="0"/>
              </a:rPr>
              <a:t>Deeply embedded, not reliant on a few leaders.</a:t>
            </a:r>
          </a:p>
          <a:p>
            <a:pPr eaLnBrk="1" hangingPunct="1"/>
            <a:r>
              <a:rPr lang="en-US">
                <a:solidFill>
                  <a:srgbClr val="FF9905"/>
                </a:solidFill>
                <a:latin typeface="Gill Sans" charset="0"/>
                <a:ea typeface="ヒラギノ角ゴ ProN W3" charset="0"/>
              </a:rPr>
              <a:t>Enhancing (platinum)</a:t>
            </a:r>
          </a:p>
          <a:p>
            <a:pPr lvl="1" eaLnBrk="1" hangingPunct="1"/>
            <a:r>
              <a:rPr lang="en-US">
                <a:solidFill>
                  <a:srgbClr val="000000"/>
                </a:solidFill>
                <a:latin typeface="Gill Sans" charset="0"/>
                <a:ea typeface="ヒラギノ角ゴ ProN W3" charset="0"/>
              </a:rPr>
              <a:t>Continual enhancement,</a:t>
            </a:r>
          </a:p>
          <a:p>
            <a:pPr lvl="1" eaLnBrk="1" hangingPunct="1"/>
            <a:r>
              <a:rPr lang="en-US">
                <a:latin typeface="Gill Sans" charset="0"/>
                <a:ea typeface="ヒラギノ角ゴ ProN W3" charset="0"/>
              </a:rPr>
              <a:t>Impact now beyond the school. </a:t>
            </a:r>
          </a:p>
          <a:p>
            <a:pPr lvl="1" eaLnBrk="1" hangingPunct="1"/>
            <a:endParaRPr lang="en-US">
              <a:latin typeface="Gill Sans" charset="0"/>
              <a:ea typeface="ヒラギノ角ゴ ProN W3" charset="0"/>
            </a:endParaRPr>
          </a:p>
          <a:p>
            <a:pPr lvl="1" eaLnBrk="1" hangingPunct="1"/>
            <a:endParaRPr lang="en-US">
              <a:latin typeface="Gill Sans" charset="0"/>
              <a:ea typeface="ヒラギノ角ゴ ProN W3" charset="0"/>
            </a:endParaRPr>
          </a:p>
          <a:p>
            <a:pPr lvl="1" eaLnBrk="1" hangingPunct="1"/>
            <a:endParaRPr lang="en-US">
              <a:latin typeface="Gill Sans" charset="0"/>
              <a:ea typeface="ヒラギノ角ゴ ProN W3" charset="0"/>
            </a:endParaRPr>
          </a:p>
          <a:p>
            <a:pPr lvl="1" eaLnBrk="1" hangingPunct="1"/>
            <a:endParaRPr lang="en-US">
              <a:latin typeface="Gill Sans" charset="0"/>
              <a:ea typeface="ヒラギノ角ゴ ProN W3" charset="0"/>
            </a:endParaRPr>
          </a:p>
        </p:txBody>
      </p:sp>
      <p:sp>
        <p:nvSpPr>
          <p:cNvPr id="3891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FB386587-A849-0648-8FF0-AE8922C1DD90}" type="slidenum">
              <a:rPr lang="en-US" sz="1000">
                <a:solidFill>
                  <a:schemeClr val="tx1"/>
                </a:solidFill>
                <a:cs typeface="Arial" charset="0"/>
              </a:rPr>
              <a:pPr/>
              <a:t>13</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p:txBody>
          <a:bodyPr/>
          <a:lstStyle/>
          <a:p>
            <a:r>
              <a:rPr lang="en-GB">
                <a:latin typeface="Gill Sans" charset="0"/>
                <a:ea typeface="ヒラギノ角ゴ ProN W3" charset="0"/>
              </a:rPr>
              <a:t>At Bronze level . . .</a:t>
            </a:r>
            <a:endParaRPr lang="en-GB">
              <a:solidFill>
                <a:srgbClr val="000000"/>
              </a:solidFill>
              <a:latin typeface="Gill Sans" charset="0"/>
              <a:ea typeface="ヒラギノ角ゴ ProN W3" charset="0"/>
            </a:endParaRPr>
          </a:p>
        </p:txBody>
      </p:sp>
      <p:sp>
        <p:nvSpPr>
          <p:cNvPr id="40962" name="Rectangle 3"/>
          <p:cNvSpPr>
            <a:spLocks noGrp="1" noChangeArrowheads="1"/>
          </p:cNvSpPr>
          <p:nvPr>
            <p:ph type="body" idx="4294967295"/>
          </p:nvPr>
        </p:nvSpPr>
        <p:spPr>
          <a:xfrm>
            <a:off x="457200" y="990600"/>
            <a:ext cx="8229600" cy="5867400"/>
          </a:xfrm>
        </p:spPr>
        <p:txBody>
          <a:bodyPr/>
          <a:lstStyle/>
          <a:p>
            <a:r>
              <a:rPr lang="en-GB" sz="2000">
                <a:latin typeface="Gill Sans" charset="0"/>
                <a:ea typeface="ヒラギノ角ゴ ProN W3" charset="0"/>
              </a:rPr>
              <a:t>Indicator 7.2. Lead teachers are beginning to talk about learning and how it works. They use the school’s emerging language for learning and encourage students to use it to talk about their learning.</a:t>
            </a:r>
          </a:p>
          <a:p>
            <a:r>
              <a:rPr lang="en-GB">
                <a:solidFill>
                  <a:srgbClr val="FF6600"/>
                </a:solidFill>
                <a:latin typeface="Gill Sans" charset="0"/>
                <a:ea typeface="ヒラギノ角ゴ ProN W3" charset="0"/>
              </a:rPr>
              <a:t>Documentary and/or video evidence </a:t>
            </a:r>
            <a:r>
              <a:rPr lang="en-GB" sz="2000">
                <a:latin typeface="Gill Sans" charset="0"/>
                <a:ea typeface="ヒラギノ角ゴ ProN W3" charset="0"/>
              </a:rPr>
              <a:t>from learning walks will show that this is beginning to happen.</a:t>
            </a:r>
          </a:p>
          <a:p>
            <a:pPr lvl="1"/>
            <a:r>
              <a:rPr lang="en-GB" sz="1800">
                <a:solidFill>
                  <a:srgbClr val="FF6600"/>
                </a:solidFill>
                <a:latin typeface="Gill Sans" charset="0"/>
                <a:ea typeface="ヒラギノ角ゴ ProN W3" charset="0"/>
              </a:rPr>
              <a:t>Observations </a:t>
            </a:r>
            <a:r>
              <a:rPr lang="en-GB" sz="1800">
                <a:latin typeface="Gill Sans" charset="0"/>
                <a:ea typeface="ヒラギノ角ゴ ProN W3" charset="0"/>
              </a:rPr>
              <a:t>will confirm that </a:t>
            </a:r>
            <a:r>
              <a:rPr lang="en-GB" sz="1800">
                <a:solidFill>
                  <a:srgbClr val="FF6600"/>
                </a:solidFill>
                <a:latin typeface="Gill Sans" charset="0"/>
                <a:ea typeface="ヒラギノ角ゴ ProN W3" charset="0"/>
              </a:rPr>
              <a:t>some</a:t>
            </a:r>
            <a:r>
              <a:rPr lang="en-GB" sz="1800">
                <a:latin typeface="Gill Sans" charset="0"/>
                <a:ea typeface="ヒラギノ角ゴ ProN W3" charset="0"/>
              </a:rPr>
              <a:t> teachers are taking opportunities that arise naturally to notice and discuss how students are learning during lessons and in review points.</a:t>
            </a:r>
          </a:p>
          <a:p>
            <a:pPr lvl="1"/>
            <a:r>
              <a:rPr lang="en-GB" sz="1800">
                <a:solidFill>
                  <a:srgbClr val="FF6600"/>
                </a:solidFill>
                <a:latin typeface="Gill Sans" charset="0"/>
                <a:ea typeface="ヒラギノ角ゴ ProN W3" charset="0"/>
              </a:rPr>
              <a:t>Interviews with lead teachers </a:t>
            </a:r>
            <a:r>
              <a:rPr lang="en-GB" sz="1800">
                <a:latin typeface="Gill Sans" charset="0"/>
                <a:ea typeface="ヒラギノ角ゴ ProN W3" charset="0"/>
              </a:rPr>
              <a:t>will show that teachers (usually through small scale enquiries) are exploring the effects of this and how to plan for it.</a:t>
            </a:r>
          </a:p>
          <a:p>
            <a:pPr lvl="1"/>
            <a:r>
              <a:rPr lang="en-GB" sz="1800">
                <a:solidFill>
                  <a:srgbClr val="FF6600"/>
                </a:solidFill>
                <a:latin typeface="Gill Sans" charset="0"/>
                <a:ea typeface="ヒラギノ角ゴ ProN W3" charset="0"/>
              </a:rPr>
              <a:t>Interviews with students of lead teachers </a:t>
            </a:r>
            <a:r>
              <a:rPr lang="en-GB" sz="1800">
                <a:latin typeface="Gill Sans" charset="0"/>
                <a:ea typeface="ヒラギノ角ゴ ProN W3" charset="0"/>
              </a:rPr>
              <a:t>will confirm that some students are developing a vocabulary with which to discuss the learning process.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lstStyle/>
          <a:p>
            <a:r>
              <a:rPr lang="en-GB">
                <a:latin typeface="Gill Sans" charset="0"/>
                <a:ea typeface="ヒラギノ角ゴ ProN W3" charset="0"/>
              </a:rPr>
              <a:t>At Silver level . . . </a:t>
            </a:r>
            <a:endParaRPr lang="en-GB">
              <a:solidFill>
                <a:srgbClr val="000000"/>
              </a:solidFill>
              <a:latin typeface="Gill Sans" charset="0"/>
              <a:ea typeface="ヒラギノ角ゴ ProN W3" charset="0"/>
            </a:endParaRPr>
          </a:p>
        </p:txBody>
      </p:sp>
      <p:sp>
        <p:nvSpPr>
          <p:cNvPr id="43010" name="Rectangle 3"/>
          <p:cNvSpPr>
            <a:spLocks noGrp="1" noChangeArrowheads="1"/>
          </p:cNvSpPr>
          <p:nvPr>
            <p:ph type="body" idx="4294967295"/>
          </p:nvPr>
        </p:nvSpPr>
        <p:spPr>
          <a:xfrm>
            <a:off x="457200" y="1295400"/>
            <a:ext cx="8229600" cy="5562600"/>
          </a:xfrm>
        </p:spPr>
        <p:txBody>
          <a:bodyPr/>
          <a:lstStyle/>
          <a:p>
            <a:pPr>
              <a:lnSpc>
                <a:spcPct val="90000"/>
              </a:lnSpc>
            </a:pPr>
            <a:r>
              <a:rPr lang="en-GB" sz="2000">
                <a:latin typeface="Gill Sans" charset="0"/>
                <a:ea typeface="ヒラギノ角ゴ ProN W3" charset="0"/>
              </a:rPr>
              <a:t>Indicator 7.2 Talk about the learning process - verbal and feedback - is embedded in the everyday conversations of many classrooms and alerts students to the learning behaviours they are using and improving.</a:t>
            </a:r>
          </a:p>
          <a:p>
            <a:pPr>
              <a:lnSpc>
                <a:spcPct val="90000"/>
              </a:lnSpc>
            </a:pPr>
            <a:r>
              <a:rPr lang="en-GB">
                <a:solidFill>
                  <a:srgbClr val="FF6600"/>
                </a:solidFill>
                <a:latin typeface="Gill Sans" charset="0"/>
                <a:ea typeface="ヒラギノ角ゴ ProN W3" charset="0"/>
              </a:rPr>
              <a:t>Documentary evidence </a:t>
            </a:r>
            <a:r>
              <a:rPr lang="en-GB" sz="2000">
                <a:latin typeface="Gill Sans" charset="0"/>
                <a:ea typeface="ヒラギノ角ゴ ProN W3" charset="0"/>
              </a:rPr>
              <a:t>from learning walks and learning reviews show that this is happening across a range of subjects / phases; Schemes of Learning and planning proformas will have been adapted</a:t>
            </a:r>
            <a:r>
              <a:rPr lang="en-GB" sz="1800">
                <a:latin typeface="Gill Sans" charset="0"/>
                <a:ea typeface="ヒラギノ角ゴ ProN W3" charset="0"/>
              </a:rPr>
              <a:t>.</a:t>
            </a:r>
          </a:p>
          <a:p>
            <a:pPr lvl="1">
              <a:lnSpc>
                <a:spcPct val="90000"/>
              </a:lnSpc>
            </a:pPr>
            <a:r>
              <a:rPr lang="en-GB" sz="1800">
                <a:solidFill>
                  <a:srgbClr val="FF6600"/>
                </a:solidFill>
                <a:latin typeface="Gill Sans" charset="0"/>
                <a:ea typeface="ヒラギノ角ゴ ProN W3" charset="0"/>
              </a:rPr>
              <a:t>Observations</a:t>
            </a:r>
            <a:r>
              <a:rPr lang="en-GB" sz="1800">
                <a:latin typeface="Gill Sans" charset="0"/>
                <a:ea typeface="ヒラギノ角ゴ ProN W3" charset="0"/>
              </a:rPr>
              <a:t> confirm the above.</a:t>
            </a:r>
          </a:p>
          <a:p>
            <a:pPr lvl="1">
              <a:lnSpc>
                <a:spcPct val="90000"/>
              </a:lnSpc>
            </a:pPr>
            <a:r>
              <a:rPr lang="en-GB" sz="1800">
                <a:solidFill>
                  <a:srgbClr val="FF6600"/>
                </a:solidFill>
                <a:latin typeface="Gill Sans" charset="0"/>
                <a:ea typeface="ヒラギノ角ゴ ProN W3" charset="0"/>
              </a:rPr>
              <a:t>Interviews with teachers </a:t>
            </a:r>
            <a:r>
              <a:rPr lang="en-GB" sz="1800">
                <a:latin typeface="Gill Sans" charset="0"/>
                <a:ea typeface="ヒラギノ角ゴ ProN W3" charset="0"/>
              </a:rPr>
              <a:t>will show that they are able to use the learning language relatively fluently. They are becoming increasingly at ease with this way of working</a:t>
            </a:r>
          </a:p>
          <a:p>
            <a:pPr lvl="1">
              <a:lnSpc>
                <a:spcPct val="90000"/>
              </a:lnSpc>
            </a:pPr>
            <a:r>
              <a:rPr lang="en-GB" sz="1800">
                <a:solidFill>
                  <a:srgbClr val="FF6600"/>
                </a:solidFill>
                <a:latin typeface="Gill Sans" charset="0"/>
                <a:ea typeface="ヒラギノ角ゴ ProN W3" charset="0"/>
              </a:rPr>
              <a:t>Interviews with students </a:t>
            </a:r>
            <a:r>
              <a:rPr lang="en-GB" sz="1800">
                <a:latin typeface="Gill Sans" charset="0"/>
                <a:ea typeface="ヒラギノ角ゴ ProN W3" charset="0"/>
              </a:rPr>
              <a:t>will demonstrate that most students are able to discuss the learning process clearly and confidently, using the school's language for learning.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p:txBody>
          <a:bodyPr/>
          <a:lstStyle/>
          <a:p>
            <a:r>
              <a:rPr lang="en-GB">
                <a:latin typeface="Gill Sans" charset="0"/>
                <a:ea typeface="ヒラギノ角ゴ ProN W3" charset="0"/>
              </a:rPr>
              <a:t>At Gold level . . . </a:t>
            </a:r>
            <a:endParaRPr lang="en-GB">
              <a:solidFill>
                <a:srgbClr val="000000"/>
              </a:solidFill>
              <a:latin typeface="Gill Sans" charset="0"/>
              <a:ea typeface="ヒラギノ角ゴ ProN W3" charset="0"/>
            </a:endParaRPr>
          </a:p>
        </p:txBody>
      </p:sp>
      <p:sp>
        <p:nvSpPr>
          <p:cNvPr id="45058" name="Rectangle 3"/>
          <p:cNvSpPr>
            <a:spLocks noGrp="1" noChangeArrowheads="1"/>
          </p:cNvSpPr>
          <p:nvPr>
            <p:ph type="body" idx="4294967295"/>
          </p:nvPr>
        </p:nvSpPr>
        <p:spPr>
          <a:xfrm>
            <a:off x="457200" y="990600"/>
            <a:ext cx="8229600" cy="5867400"/>
          </a:xfrm>
        </p:spPr>
        <p:txBody>
          <a:bodyPr/>
          <a:lstStyle/>
          <a:p>
            <a:pPr>
              <a:lnSpc>
                <a:spcPct val="90000"/>
              </a:lnSpc>
            </a:pPr>
            <a:r>
              <a:rPr lang="en-GB" sz="2000">
                <a:latin typeface="Gill Sans" charset="0"/>
                <a:ea typeface="ヒラギノ角ゴ ProN W3" charset="0"/>
              </a:rPr>
              <a:t>Indicator 7.2  Most practitioners use a language for learning fluently to help cultivate and improve students’ understanding of their growth as learners. Use of the school’s map of progression in learning behaviours keeps the language fresh and useful.</a:t>
            </a:r>
          </a:p>
          <a:p>
            <a:pPr>
              <a:lnSpc>
                <a:spcPct val="90000"/>
              </a:lnSpc>
            </a:pPr>
            <a:r>
              <a:rPr lang="en-GB">
                <a:solidFill>
                  <a:srgbClr val="FF6600"/>
                </a:solidFill>
                <a:latin typeface="Gill Sans" charset="0"/>
                <a:ea typeface="ヒラギノ角ゴ ProN W3" charset="0"/>
              </a:rPr>
              <a:t>Documentary evidence</a:t>
            </a:r>
            <a:r>
              <a:rPr lang="en-GB">
                <a:latin typeface="Gill Sans" charset="0"/>
                <a:ea typeface="ヒラギノ角ゴ ProN W3" charset="0"/>
              </a:rPr>
              <a:t> </a:t>
            </a:r>
            <a:r>
              <a:rPr lang="en-GB" sz="2000">
                <a:latin typeface="Gill Sans" charset="0"/>
                <a:ea typeface="ヒラギノ角ゴ ProN W3" charset="0"/>
              </a:rPr>
              <a:t>demonstrates that Schemes of Learning and planning proformas etc. show planned progression.</a:t>
            </a:r>
          </a:p>
          <a:p>
            <a:pPr lvl="2">
              <a:lnSpc>
                <a:spcPct val="90000"/>
              </a:lnSpc>
            </a:pPr>
            <a:r>
              <a:rPr lang="en-GB">
                <a:solidFill>
                  <a:srgbClr val="FF6600"/>
                </a:solidFill>
                <a:latin typeface="Gill Sans" charset="0"/>
                <a:ea typeface="ヒラギノ角ゴ ProN W3" charset="0"/>
              </a:rPr>
              <a:t>Observations</a:t>
            </a:r>
            <a:r>
              <a:rPr lang="en-GB">
                <a:latin typeface="Gill Sans" charset="0"/>
                <a:ea typeface="ヒラギノ角ゴ ProN W3" charset="0"/>
              </a:rPr>
              <a:t> will confirm that most lessons are characterised by: dual focused learning outcomes; fluency and purpose in the learning language; review points that routinely address both content acquisition and the effect of the learning process.</a:t>
            </a:r>
          </a:p>
          <a:p>
            <a:pPr lvl="2">
              <a:lnSpc>
                <a:spcPct val="90000"/>
              </a:lnSpc>
            </a:pPr>
            <a:r>
              <a:rPr lang="en-GB">
                <a:solidFill>
                  <a:srgbClr val="FF6600"/>
                </a:solidFill>
                <a:latin typeface="Gill Sans" charset="0"/>
                <a:ea typeface="ヒラギノ角ゴ ProN W3" charset="0"/>
              </a:rPr>
              <a:t>Interviews with teachers </a:t>
            </a:r>
            <a:r>
              <a:rPr lang="en-GB">
                <a:latin typeface="Gill Sans" charset="0"/>
                <a:ea typeface="ヒラギノ角ゴ ProN W3" charset="0"/>
              </a:rPr>
              <a:t>will show that teachers are comfortable with working in this way and that they are fluent in the school’s chosen language of learning.</a:t>
            </a:r>
          </a:p>
          <a:p>
            <a:pPr lvl="2">
              <a:lnSpc>
                <a:spcPct val="90000"/>
              </a:lnSpc>
            </a:pPr>
            <a:r>
              <a:rPr lang="en-GB">
                <a:solidFill>
                  <a:srgbClr val="FF6600"/>
                </a:solidFill>
                <a:latin typeface="Gill Sans" charset="0"/>
                <a:ea typeface="ヒラギノ角ゴ ProN W3" charset="0"/>
              </a:rPr>
              <a:t>Interviews with students </a:t>
            </a:r>
            <a:r>
              <a:rPr lang="en-GB">
                <a:latin typeface="Gill Sans" charset="0"/>
                <a:ea typeface="ヒラギノ角ゴ ProN W3" charset="0"/>
              </a:rPr>
              <a:t>will demonstrate that they are able to discuss the learning process clearly using the school's language for learning </a:t>
            </a:r>
            <a:r>
              <a:rPr lang="en-GB">
                <a:solidFill>
                  <a:srgbClr val="FF6600"/>
                </a:solidFill>
                <a:latin typeface="Gill Sans" charset="0"/>
                <a:ea typeface="ヒラギノ角ゴ ProN W3" charset="0"/>
              </a:rPr>
              <a:t>and</a:t>
            </a:r>
            <a:r>
              <a:rPr lang="en-GB">
                <a:latin typeface="Gill Sans" charset="0"/>
                <a:ea typeface="ヒラギノ角ゴ ProN W3" charset="0"/>
              </a:rPr>
              <a:t> have an accurate sense of how they are developing as learners.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type="title"/>
          </p:nvPr>
        </p:nvSpPr>
        <p:spPr/>
        <p:txBody>
          <a:bodyPr/>
          <a:lstStyle/>
          <a:p>
            <a:pPr indent="0" eaLnBrk="1" hangingPunct="1"/>
            <a:r>
              <a:rPr lang="en-US">
                <a:latin typeface="Gill Sans" charset="0"/>
                <a:ea typeface="ヒラギノ角ゴ ProN W3" charset="0"/>
              </a:rPr>
              <a:t>Using The Learning Quality Framework</a:t>
            </a:r>
          </a:p>
        </p:txBody>
      </p:sp>
      <p:sp>
        <p:nvSpPr>
          <p:cNvPr id="47106" name="Rectangle 4"/>
          <p:cNvSpPr>
            <a:spLocks noGrp="1" noChangeArrowheads="1"/>
          </p:cNvSpPr>
          <p:nvPr>
            <p:ph type="body" idx="1"/>
          </p:nvPr>
        </p:nvSpPr>
        <p:spPr/>
        <p:txBody>
          <a:bodyPr/>
          <a:lstStyle/>
          <a:p>
            <a:pPr eaLnBrk="1" hangingPunct="1">
              <a:buFont typeface="Arial" charset="0"/>
              <a:buNone/>
            </a:pPr>
            <a:r>
              <a:rPr lang="en-US">
                <a:solidFill>
                  <a:srgbClr val="FF9905"/>
                </a:solidFill>
                <a:latin typeface="Gill Sans" charset="0"/>
                <a:ea typeface="ヒラギノ角ゴ ProN W3" charset="0"/>
              </a:rPr>
              <a:t>Four useful functions:</a:t>
            </a:r>
          </a:p>
          <a:p>
            <a:pPr eaLnBrk="1" hangingPunct="1"/>
            <a:r>
              <a:rPr lang="en-US">
                <a:solidFill>
                  <a:srgbClr val="FF9905"/>
                </a:solidFill>
                <a:latin typeface="Gill Sans" charset="0"/>
                <a:ea typeface="ヒラギノ角ゴ ProN W3" charset="0"/>
              </a:rPr>
              <a:t>Diagnostic</a:t>
            </a:r>
          </a:p>
          <a:p>
            <a:pPr lvl="1" eaLnBrk="1" hangingPunct="1"/>
            <a:r>
              <a:rPr lang="en-US" sz="2400">
                <a:solidFill>
                  <a:srgbClr val="000000"/>
                </a:solidFill>
                <a:latin typeface="Gill Sans" charset="0"/>
                <a:ea typeface="ヒラギノ角ゴ ProN W3" charset="0"/>
              </a:rPr>
              <a:t>assess current position (secure, develop, start)</a:t>
            </a:r>
            <a:r>
              <a:rPr lang="en-US" sz="2400">
                <a:latin typeface="Gill Sans" charset="0"/>
                <a:ea typeface="ヒラギノ角ゴ ProN W3" charset="0"/>
              </a:rPr>
              <a:t>.</a:t>
            </a:r>
          </a:p>
          <a:p>
            <a:pPr eaLnBrk="1" hangingPunct="1"/>
            <a:r>
              <a:rPr lang="en-US">
                <a:solidFill>
                  <a:srgbClr val="FF9905"/>
                </a:solidFill>
                <a:latin typeface="Gill Sans" charset="0"/>
                <a:ea typeface="ヒラギノ角ゴ ProN W3" charset="0"/>
              </a:rPr>
              <a:t>Formative</a:t>
            </a:r>
          </a:p>
          <a:p>
            <a:pPr lvl="1" eaLnBrk="1" hangingPunct="1"/>
            <a:r>
              <a:rPr lang="en-US" sz="2400">
                <a:solidFill>
                  <a:srgbClr val="000000"/>
                </a:solidFill>
                <a:latin typeface="Gill Sans" charset="0"/>
                <a:ea typeface="ヒラギノ角ゴ ProN W3" charset="0"/>
              </a:rPr>
              <a:t>develop plans based on the indicator paths.</a:t>
            </a:r>
          </a:p>
          <a:p>
            <a:pPr eaLnBrk="1" hangingPunct="1"/>
            <a:r>
              <a:rPr lang="en-US">
                <a:solidFill>
                  <a:srgbClr val="FF9905"/>
                </a:solidFill>
                <a:latin typeface="Gill Sans" charset="0"/>
                <a:ea typeface="ヒラギノ角ゴ ProN W3" charset="0"/>
              </a:rPr>
              <a:t>Summative</a:t>
            </a:r>
          </a:p>
          <a:p>
            <a:pPr lvl="1" eaLnBrk="1" hangingPunct="1"/>
            <a:r>
              <a:rPr lang="en-US" sz="2400">
                <a:solidFill>
                  <a:srgbClr val="000000"/>
                </a:solidFill>
                <a:latin typeface="Gill Sans" charset="0"/>
                <a:ea typeface="ヒラギノ角ゴ ProN W3" charset="0"/>
              </a:rPr>
              <a:t>external review and/or formal verification of progress.</a:t>
            </a:r>
          </a:p>
          <a:p>
            <a:pPr eaLnBrk="1" hangingPunct="1"/>
            <a:r>
              <a:rPr lang="en-US">
                <a:solidFill>
                  <a:srgbClr val="FF9905"/>
                </a:solidFill>
                <a:latin typeface="Gill Sans" charset="0"/>
                <a:ea typeface="ヒラギノ角ゴ ProN W3" charset="0"/>
              </a:rPr>
              <a:t>Evaluative</a:t>
            </a:r>
          </a:p>
          <a:p>
            <a:pPr lvl="1" eaLnBrk="1" hangingPunct="1"/>
            <a:r>
              <a:rPr lang="en-US">
                <a:solidFill>
                  <a:srgbClr val="000000"/>
                </a:solidFill>
                <a:latin typeface="Gill Sans" charset="0"/>
                <a:ea typeface="ヒラギノ角ゴ ProN W3" charset="0"/>
              </a:rPr>
              <a:t> </a:t>
            </a:r>
            <a:r>
              <a:rPr lang="en-US" sz="2400">
                <a:solidFill>
                  <a:srgbClr val="000000"/>
                </a:solidFill>
                <a:latin typeface="Gill Sans" charset="0"/>
                <a:ea typeface="ヒラギノ角ゴ ProN W3" charset="0"/>
              </a:rPr>
              <a:t>report guides further development.</a:t>
            </a:r>
          </a:p>
        </p:txBody>
      </p:sp>
      <p:sp>
        <p:nvSpPr>
          <p:cNvPr id="47107"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93E899E2-66EE-A642-98D4-353B84AE4A63}" type="slidenum">
              <a:rPr lang="en-US" sz="1000">
                <a:solidFill>
                  <a:schemeClr val="tx1"/>
                </a:solidFill>
                <a:cs typeface="Arial" charset="0"/>
              </a:rPr>
              <a:pPr/>
              <a:t>17</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title"/>
          </p:nvPr>
        </p:nvSpPr>
        <p:spPr>
          <a:xfrm>
            <a:off x="468313" y="404813"/>
            <a:ext cx="8229600" cy="914400"/>
          </a:xfrm>
        </p:spPr>
        <p:txBody>
          <a:bodyPr/>
          <a:lstStyle/>
          <a:p>
            <a:pPr indent="0" eaLnBrk="1" hangingPunct="1"/>
            <a:r>
              <a:rPr lang="en-US">
                <a:latin typeface="Gill Sans" charset="0"/>
                <a:ea typeface="ヒラギノ角ゴ ProN W3" charset="0"/>
              </a:rPr>
              <a:t>Support for the LQF learning journey</a:t>
            </a:r>
            <a:endParaRPr lang="en-US">
              <a:solidFill>
                <a:srgbClr val="000000"/>
              </a:solidFill>
              <a:latin typeface="Gill Sans" charset="0"/>
              <a:ea typeface="ヒラギノ角ゴ ProN W3" charset="0"/>
            </a:endParaRPr>
          </a:p>
        </p:txBody>
      </p:sp>
      <p:sp>
        <p:nvSpPr>
          <p:cNvPr id="49154" name="Rectangle 4"/>
          <p:cNvSpPr>
            <a:spLocks noGrp="1" noChangeArrowheads="1"/>
          </p:cNvSpPr>
          <p:nvPr>
            <p:ph type="body" idx="1"/>
          </p:nvPr>
        </p:nvSpPr>
        <p:spPr/>
        <p:txBody>
          <a:bodyPr/>
          <a:lstStyle/>
          <a:p>
            <a:pPr eaLnBrk="1" hangingPunct="1"/>
            <a:r>
              <a:rPr lang="en-US">
                <a:solidFill>
                  <a:srgbClr val="FF9905"/>
                </a:solidFill>
                <a:latin typeface="Gill Sans" charset="0"/>
                <a:ea typeface="ヒラギノ角ゴ ProN W3" charset="0"/>
              </a:rPr>
              <a:t>Phase 1 – Diagnosis and action planning:</a:t>
            </a:r>
          </a:p>
          <a:p>
            <a:pPr marL="446088" lvl="1" indent="0" eaLnBrk="1" hangingPunct="1">
              <a:buFont typeface="Arial" charset="0"/>
              <a:buNone/>
            </a:pPr>
            <a:r>
              <a:rPr lang="en-US" sz="2400">
                <a:solidFill>
                  <a:srgbClr val="000000"/>
                </a:solidFill>
                <a:latin typeface="Gill Sans" charset="0"/>
                <a:ea typeface="ヒラギノ角ゴ ProN W3" charset="0"/>
              </a:rPr>
              <a:t>An </a:t>
            </a:r>
            <a:r>
              <a:rPr lang="en-US" sz="2400">
                <a:solidFill>
                  <a:srgbClr val="FF6600"/>
                </a:solidFill>
                <a:latin typeface="Gill Sans" charset="0"/>
                <a:ea typeface="ヒラギノ角ゴ ProN W3" charset="0"/>
              </a:rPr>
              <a:t>online step by step journey guide </a:t>
            </a:r>
            <a:r>
              <a:rPr lang="en-US" sz="2400">
                <a:solidFill>
                  <a:srgbClr val="000000"/>
                </a:solidFill>
                <a:latin typeface="Gill Sans" charset="0"/>
                <a:ea typeface="ヒラギノ角ゴ ProN W3" charset="0"/>
              </a:rPr>
              <a:t>from audit through to assessment and beyond offering:</a:t>
            </a:r>
          </a:p>
          <a:p>
            <a:pPr marL="446088" lvl="1" indent="0" eaLnBrk="1" hangingPunct="1"/>
            <a:r>
              <a:rPr lang="en-US" sz="2400">
                <a:solidFill>
                  <a:srgbClr val="000000"/>
                </a:solidFill>
                <a:latin typeface="Gill Sans" charset="0"/>
                <a:ea typeface="ヒラギノ角ゴ ProN W3" charset="0"/>
              </a:rPr>
              <a:t>The LQF standard in full</a:t>
            </a:r>
          </a:p>
          <a:p>
            <a:pPr marL="446088" lvl="1" indent="0" eaLnBrk="1" hangingPunct="1"/>
            <a:r>
              <a:rPr lang="en-US" sz="2400">
                <a:solidFill>
                  <a:srgbClr val="000000"/>
                </a:solidFill>
                <a:latin typeface="Gill Sans" charset="0"/>
                <a:ea typeface="ヒラギノ角ゴ ProN W3" charset="0"/>
              </a:rPr>
              <a:t>Self-audit tools</a:t>
            </a:r>
          </a:p>
          <a:p>
            <a:pPr marL="446088" lvl="1" indent="0" eaLnBrk="1" hangingPunct="1"/>
            <a:r>
              <a:rPr lang="en-US" sz="2400">
                <a:solidFill>
                  <a:srgbClr val="000000"/>
                </a:solidFill>
                <a:latin typeface="Gill Sans" charset="0"/>
                <a:ea typeface="ヒラギノ角ゴ ProN W3" charset="0"/>
              </a:rPr>
              <a:t>Other tools to aid development planning</a:t>
            </a:r>
          </a:p>
          <a:p>
            <a:pPr marL="446088" lvl="1" indent="0" eaLnBrk="1" hangingPunct="1"/>
            <a:r>
              <a:rPr lang="en-US" sz="2400">
                <a:solidFill>
                  <a:srgbClr val="000000"/>
                </a:solidFill>
                <a:latin typeface="Gill Sans" charset="0"/>
                <a:ea typeface="ヒラギノ角ゴ ProN W3" charset="0"/>
              </a:rPr>
              <a:t>The School Development Guide – a ‘manual’ that unpacks the indictors and suggests how you might achieve them</a:t>
            </a:r>
          </a:p>
          <a:p>
            <a:pPr marL="446088" lvl="1" indent="0" eaLnBrk="1" hangingPunct="1"/>
            <a:r>
              <a:rPr lang="en-US" sz="2400">
                <a:solidFill>
                  <a:srgbClr val="000000"/>
                </a:solidFill>
                <a:latin typeface="Gill Sans" charset="0"/>
                <a:ea typeface="ヒラギノ角ゴ ProN W3" charset="0"/>
              </a:rPr>
              <a:t>A Level Review Chart for detailing evidence</a:t>
            </a:r>
          </a:p>
        </p:txBody>
      </p:sp>
      <p:sp>
        <p:nvSpPr>
          <p:cNvPr id="4915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02DAAA7D-1F9F-314A-8580-90BE45207103}" type="slidenum">
              <a:rPr lang="en-US" sz="1000">
                <a:solidFill>
                  <a:schemeClr val="tx1"/>
                </a:solidFill>
                <a:cs typeface="Arial" charset="0"/>
              </a:rPr>
              <a:pPr/>
              <a:t>18</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type="title"/>
          </p:nvPr>
        </p:nvSpPr>
        <p:spPr>
          <a:xfrm>
            <a:off x="533400" y="0"/>
            <a:ext cx="8229600" cy="1143000"/>
          </a:xfrm>
        </p:spPr>
        <p:txBody>
          <a:bodyPr rIns="132080"/>
          <a:lstStyle/>
          <a:p>
            <a:pPr indent="0" eaLnBrk="1" hangingPunct="1"/>
            <a:r>
              <a:rPr lang="en-US">
                <a:latin typeface="Gill Sans" charset="0"/>
                <a:ea typeface="ヒラギノ角ゴ ProN W3" charset="0"/>
              </a:rPr>
              <a:t>Development guide – example page</a:t>
            </a:r>
          </a:p>
        </p:txBody>
      </p:sp>
      <p:sp>
        <p:nvSpPr>
          <p:cNvPr id="51202"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43294150-DBEC-CE4F-A921-3CF0521BD785}" type="slidenum">
              <a:rPr lang="en-US" sz="1000">
                <a:solidFill>
                  <a:schemeClr val="tx1"/>
                </a:solidFill>
                <a:cs typeface="Arial" charset="0"/>
              </a:rPr>
              <a:pPr/>
              <a:t>19</a:t>
            </a:fld>
            <a:endParaRPr lang="en-US" sz="1000">
              <a:solidFill>
                <a:schemeClr val="tx1"/>
              </a:solidFill>
              <a:cs typeface="Arial" charset="0"/>
            </a:endParaRPr>
          </a:p>
        </p:txBody>
      </p:sp>
      <p:pic>
        <p:nvPicPr>
          <p:cNvPr id="5" name="Picture 4" descr="Screen shot 2011-12-05 at 16.06.27.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990600"/>
            <a:ext cx="3678238" cy="5486400"/>
          </a:xfrm>
          <a:prstGeom prst="rect">
            <a:avLst/>
          </a:prstGeom>
          <a:noFill/>
          <a:ln>
            <a:noFill/>
          </a:ln>
          <a:effectLst>
            <a:outerShdw blurRad="292100"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body" idx="1"/>
          </p:nvPr>
        </p:nvSpPr>
        <p:spPr/>
        <p:txBody>
          <a:bodyPr/>
          <a:lstStyle/>
          <a:p>
            <a:pPr eaLnBrk="1" hangingPunct="1">
              <a:buFont typeface="Arial" charset="0"/>
              <a:buNone/>
            </a:pPr>
            <a:r>
              <a:rPr lang="en-US">
                <a:solidFill>
                  <a:srgbClr val="FF6600"/>
                </a:solidFill>
                <a:latin typeface="Gill Sans" charset="0"/>
                <a:ea typeface="ヒラギノ角ゴ ProN W3" charset="0"/>
              </a:rPr>
              <a:t>Does your school aspire to:</a:t>
            </a:r>
          </a:p>
          <a:p>
            <a:pPr eaLnBrk="1" hangingPunct="1"/>
            <a:r>
              <a:rPr lang="en-US">
                <a:latin typeface="Gill Sans" charset="0"/>
                <a:ea typeface="ヒラギノ角ゴ ProN W3" charset="0"/>
              </a:rPr>
              <a:t>equip young people to take responsibility for their own learning and prepare them for 21</a:t>
            </a:r>
            <a:r>
              <a:rPr lang="en-US" baseline="30000">
                <a:latin typeface="Gill Sans" charset="0"/>
                <a:ea typeface="ヒラギノ角ゴ ProN W3" charset="0"/>
              </a:rPr>
              <a:t>st</a:t>
            </a:r>
            <a:r>
              <a:rPr lang="en-US">
                <a:latin typeface="Gill Sans" charset="0"/>
                <a:ea typeface="ヒラギノ角ゴ ProN W3" charset="0"/>
              </a:rPr>
              <a:t> century life ?</a:t>
            </a:r>
          </a:p>
          <a:p>
            <a:pPr eaLnBrk="1" hangingPunct="1"/>
            <a:r>
              <a:rPr lang="en-US">
                <a:latin typeface="Gill Sans" charset="0"/>
                <a:ea typeface="ヒラギノ角ゴ ProN W3" charset="0"/>
              </a:rPr>
              <a:t>make world-class learning your educational goal?</a:t>
            </a:r>
          </a:p>
          <a:p>
            <a:pPr eaLnBrk="1" hangingPunct="1"/>
            <a:r>
              <a:rPr lang="en-US">
                <a:latin typeface="Gill Sans" charset="0"/>
                <a:ea typeface="ヒラギノ角ゴ ProN W3" charset="0"/>
              </a:rPr>
              <a:t>surpass any inspection framework’s expectations for teaching and learning with ease and confidence?</a:t>
            </a:r>
          </a:p>
          <a:p>
            <a:pPr eaLnBrk="1" hangingPunct="1"/>
            <a:r>
              <a:rPr lang="en-US">
                <a:latin typeface="Gill Sans" charset="0"/>
                <a:ea typeface="ヒラギノ角ゴ ProN W3" charset="0"/>
              </a:rPr>
              <a:t>nurture greater autonomy, creativity and independence of thought in young people?</a:t>
            </a:r>
          </a:p>
          <a:p>
            <a:pPr eaLnBrk="1" hangingPunct="1"/>
            <a:r>
              <a:rPr lang="en-US">
                <a:latin typeface="Gill Sans" charset="0"/>
                <a:ea typeface="ヒラギノ角ゴ ProN W3" charset="0"/>
              </a:rPr>
              <a:t>play a more expansive educational game?</a:t>
            </a:r>
          </a:p>
        </p:txBody>
      </p:sp>
      <p:sp>
        <p:nvSpPr>
          <p:cNvPr id="16386"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94CF9F66-1DDC-0E45-BA1B-504C61129E28}" type="slidenum">
              <a:rPr lang="en-US" sz="1000">
                <a:solidFill>
                  <a:schemeClr val="tx1"/>
                </a:solidFill>
                <a:cs typeface="Arial" charset="0"/>
              </a:rPr>
              <a:pPr/>
              <a:t>2</a:t>
            </a:fld>
            <a:endParaRPr lang="en-US" sz="1000">
              <a:solidFill>
                <a:schemeClr val="tx1"/>
              </a:solidFill>
              <a:cs typeface="Arial" charset="0"/>
            </a:endParaRPr>
          </a:p>
        </p:txBody>
      </p:sp>
      <p:sp>
        <p:nvSpPr>
          <p:cNvPr id="16387" name="Title 4"/>
          <p:cNvSpPr>
            <a:spLocks noGrp="1"/>
          </p:cNvSpPr>
          <p:nvPr>
            <p:ph type="title"/>
          </p:nvPr>
        </p:nvSpPr>
        <p:spPr/>
        <p:txBody>
          <a:bodyPr/>
          <a:lstStyle/>
          <a:p>
            <a:r>
              <a:rPr lang="en-US">
                <a:latin typeface="Gill Sans" charset="0"/>
                <a:ea typeface="ヒラギノ角ゴ ProN W3" charset="0"/>
              </a:rPr>
              <a:t>Schools with aspirations for learners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3"/>
          <p:cNvSpPr txBox="1">
            <a:spLocks noGrp="1"/>
          </p:cNvSpPr>
          <p:nvPr/>
        </p:nvSpPr>
        <p:spPr bwMode="auto">
          <a:xfrm>
            <a:off x="7924800" y="6477000"/>
            <a:ext cx="2540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pPr algn="ctr" eaLnBrk="1" hangingPunct="1"/>
            <a:fld id="{CF5A517D-DA8B-1C43-B288-8BCE350A4D92}" type="slidenum">
              <a:rPr lang="en-US" sz="1000">
                <a:solidFill>
                  <a:schemeClr val="tx1"/>
                </a:solidFill>
                <a:cs typeface="Arial" charset="0"/>
              </a:rPr>
              <a:pPr algn="ctr" eaLnBrk="1" hangingPunct="1"/>
              <a:t>20</a:t>
            </a:fld>
            <a:endParaRPr lang="en-US" sz="1000">
              <a:solidFill>
                <a:schemeClr val="tx1"/>
              </a:solidFill>
              <a:cs typeface="Arial" charset="0"/>
            </a:endParaRPr>
          </a:p>
        </p:txBody>
      </p:sp>
      <p:sp>
        <p:nvSpPr>
          <p:cNvPr id="53250" name="Rectangle 3"/>
          <p:cNvSpPr>
            <a:spLocks noGrp="1" noChangeArrowheads="1"/>
          </p:cNvSpPr>
          <p:nvPr>
            <p:ph type="title" idx="4294967295"/>
          </p:nvPr>
        </p:nvSpPr>
        <p:spPr/>
        <p:txBody>
          <a:bodyPr rIns="132080"/>
          <a:lstStyle/>
          <a:p>
            <a:pPr indent="0" eaLnBrk="1" hangingPunct="1"/>
            <a:r>
              <a:rPr lang="en-US">
                <a:latin typeface="Gill Sans" charset="0"/>
                <a:ea typeface="ヒラギノ角ゴ ProN W3" charset="0"/>
              </a:rPr>
              <a:t>Recognising success in the LQF journey</a:t>
            </a:r>
          </a:p>
        </p:txBody>
      </p:sp>
      <p:sp>
        <p:nvSpPr>
          <p:cNvPr id="53251" name="Rectangle 4"/>
          <p:cNvSpPr>
            <a:spLocks noGrp="1" noChangeArrowheads="1"/>
          </p:cNvSpPr>
          <p:nvPr>
            <p:ph type="body" idx="4294967295"/>
          </p:nvPr>
        </p:nvSpPr>
        <p:spPr/>
        <p:txBody>
          <a:bodyPr rIns="132080"/>
          <a:lstStyle/>
          <a:p>
            <a:pPr eaLnBrk="1" hangingPunct="1"/>
            <a:r>
              <a:rPr lang="en-US">
                <a:solidFill>
                  <a:srgbClr val="FF6600"/>
                </a:solidFill>
                <a:latin typeface="Gill Sans" charset="0"/>
                <a:ea typeface="ヒラギノ角ゴ ProN W3" charset="0"/>
              </a:rPr>
              <a:t>Phase 2 – Review and/or Verification Processes:</a:t>
            </a:r>
          </a:p>
          <a:p>
            <a:pPr marL="782638" lvl="1" eaLnBrk="1" hangingPunct="1"/>
            <a:r>
              <a:rPr lang="en-US" sz="2400">
                <a:latin typeface="Gill Sans" charset="0"/>
                <a:ea typeface="ヒラギノ角ゴ ProN W3" charset="0"/>
              </a:rPr>
              <a:t>A desk-top pre-verification check</a:t>
            </a:r>
          </a:p>
          <a:p>
            <a:pPr marL="782638" lvl="1" eaLnBrk="1" hangingPunct="1"/>
            <a:r>
              <a:rPr lang="en-US" sz="2400">
                <a:latin typeface="Gill Sans" charset="0"/>
                <a:ea typeface="ヒラギノ角ゴ ProN W3" charset="0"/>
              </a:rPr>
              <a:t>A  planning tool, to help schools to prepare for review or verification </a:t>
            </a:r>
          </a:p>
          <a:p>
            <a:pPr marL="782638" lvl="1" eaLnBrk="1" hangingPunct="1"/>
            <a:r>
              <a:rPr lang="en-US" sz="2400">
                <a:latin typeface="Gill Sans" charset="0"/>
                <a:ea typeface="ヒラギノ角ゴ ProN W3" charset="0"/>
              </a:rPr>
              <a:t>Phone and email support prior to verification</a:t>
            </a:r>
          </a:p>
          <a:p>
            <a:pPr marL="782638" lvl="1" eaLnBrk="1" hangingPunct="1"/>
            <a:r>
              <a:rPr lang="en-US" sz="2400">
                <a:latin typeface="Gill Sans" charset="0"/>
                <a:ea typeface="ヒラギノ角ゴ ProN W3" charset="0"/>
              </a:rPr>
              <a:t>An on-site visit to conduct interviews, lesson observations, a school; tour and documentation scrutiny(for above Bronze level)</a:t>
            </a:r>
          </a:p>
          <a:p>
            <a:pPr marL="782638" lvl="1" eaLnBrk="1" hangingPunct="1"/>
            <a:r>
              <a:rPr lang="en-US" sz="2400">
                <a:latin typeface="Gill Sans" charset="0"/>
                <a:ea typeface="ヒラギノ角ゴ ProN W3" charset="0"/>
              </a:rPr>
              <a:t>A report, based on the evidence, to assist future planning</a:t>
            </a:r>
          </a:p>
          <a:p>
            <a:pPr marL="782638" lvl="1" eaLnBrk="1" hangingPunct="1"/>
            <a:r>
              <a:rPr lang="en-US" sz="2400">
                <a:latin typeface="Gill Sans" charset="0"/>
                <a:ea typeface="ヒラギノ角ゴ ProN W3" charset="0"/>
              </a:rPr>
              <a:t>Award of a Learning Quality Mark on reaching a verified level</a:t>
            </a:r>
            <a:r>
              <a:rPr lang="en-US">
                <a:latin typeface="Gill Sans" charset="0"/>
                <a:ea typeface="ヒラギノ角ゴ ProN W3" charset="0"/>
              </a:rPr>
              <a:t>. </a:t>
            </a:r>
          </a:p>
        </p:txBody>
      </p:sp>
      <p:pic>
        <p:nvPicPr>
          <p:cNvPr id="53252" name="Picture 8" descr="Screen shot 2011-08-25 at 10.39.19.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5873750"/>
            <a:ext cx="23733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title"/>
          </p:nvPr>
        </p:nvSpPr>
        <p:spPr/>
        <p:txBody>
          <a:bodyPr/>
          <a:lstStyle/>
          <a:p>
            <a:pPr indent="0" eaLnBrk="1" hangingPunct="1"/>
            <a:r>
              <a:rPr lang="en-US">
                <a:latin typeface="Gill Sans" charset="0"/>
                <a:ea typeface="ヒラギノ角ゴ ProN W3" charset="0"/>
              </a:rPr>
              <a:t>Benefits of The Learning Quality Framework </a:t>
            </a:r>
          </a:p>
        </p:txBody>
      </p:sp>
      <p:sp>
        <p:nvSpPr>
          <p:cNvPr id="55298" name="Rectangle 4"/>
          <p:cNvSpPr>
            <a:spLocks noGrp="1" noChangeArrowheads="1"/>
          </p:cNvSpPr>
          <p:nvPr>
            <p:ph type="body" idx="1"/>
          </p:nvPr>
        </p:nvSpPr>
        <p:spPr/>
        <p:txBody>
          <a:bodyPr/>
          <a:lstStyle/>
          <a:p>
            <a:pPr eaLnBrk="1" hangingPunct="1"/>
            <a:r>
              <a:rPr lang="en-US">
                <a:solidFill>
                  <a:srgbClr val="000000"/>
                </a:solidFill>
                <a:latin typeface="Arial" charset="0"/>
                <a:ea typeface="ヒラギノ角ゴ ProN W3" charset="0"/>
              </a:rPr>
              <a:t>it provides the big picture and the staged journey towards the most important aspiration for your school</a:t>
            </a:r>
          </a:p>
          <a:p>
            <a:pPr eaLnBrk="1" hangingPunct="1"/>
            <a:r>
              <a:rPr lang="en-US">
                <a:solidFill>
                  <a:srgbClr val="000000"/>
                </a:solidFill>
                <a:latin typeface="Arial" charset="0"/>
                <a:ea typeface="ヒラギノ角ゴ ProN W3" charset="0"/>
              </a:rPr>
              <a:t>it aligns you to the most demanding challenge you have</a:t>
            </a:r>
          </a:p>
          <a:p>
            <a:pPr eaLnBrk="1" hangingPunct="1"/>
            <a:r>
              <a:rPr lang="en-US">
                <a:solidFill>
                  <a:srgbClr val="000000"/>
                </a:solidFill>
                <a:latin typeface="Arial" charset="0"/>
                <a:ea typeface="ヒラギノ角ゴ ProN W3" charset="0"/>
              </a:rPr>
              <a:t>it will form the basis of your school development plan for years ahead</a:t>
            </a:r>
          </a:p>
          <a:p>
            <a:pPr eaLnBrk="1" hangingPunct="1"/>
            <a:r>
              <a:rPr lang="en-US">
                <a:solidFill>
                  <a:srgbClr val="000000"/>
                </a:solidFill>
                <a:latin typeface="Arial" charset="0"/>
                <a:ea typeface="ヒラギノ角ゴ ProN W3" charset="0"/>
              </a:rPr>
              <a:t>it stimulates you to think deeply about learning and - since you are an experienced professional - enables you to generate your own answers and solutions.</a:t>
            </a:r>
          </a:p>
        </p:txBody>
      </p:sp>
      <p:sp>
        <p:nvSpPr>
          <p:cNvPr id="5529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3DA32523-205A-A44D-80D7-2DE60EF4AC1A}" type="slidenum">
              <a:rPr lang="en-US" sz="1000">
                <a:solidFill>
                  <a:schemeClr val="tx1"/>
                </a:solidFill>
                <a:cs typeface="Arial" charset="0"/>
              </a:rPr>
              <a:pPr/>
              <a:t>21</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type="title" idx="4294967295"/>
          </p:nvPr>
        </p:nvSpPr>
        <p:spPr/>
        <p:txBody>
          <a:bodyPr rIns="132080"/>
          <a:lstStyle/>
          <a:p>
            <a:pPr indent="0" eaLnBrk="1" hangingPunct="1"/>
            <a:r>
              <a:rPr lang="en-US" sz="3400">
                <a:latin typeface="Gill Sans" charset="0"/>
                <a:ea typeface="ヒラギノ角ゴ ProN W3" charset="0"/>
              </a:rPr>
              <a:t>The Learning Quality Framework</a:t>
            </a:r>
          </a:p>
        </p:txBody>
      </p:sp>
      <p:pic>
        <p:nvPicPr>
          <p:cNvPr id="57346" name="Picture 9" descr="QLF_logo_500px.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066800"/>
            <a:ext cx="5384800" cy="539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47" name="Picture 3" descr="TLO_Logo_Sm_Trans_Wht.png"/>
          <p:cNvPicPr>
            <a:picLocks noChangeAspect="1"/>
          </p:cNvPicPr>
          <p:nvPr/>
        </p:nvPicPr>
        <p:blipFill>
          <a:blip r:embed="rId4">
            <a:extLst>
              <a:ext uri="{28A0092B-C50C-407E-A947-70E740481C1C}">
                <a14:useLocalDpi xmlns:a14="http://schemas.microsoft.com/office/drawing/2010/main" val="0"/>
              </a:ext>
            </a:extLst>
          </a:blip>
          <a:srcRect b="22038"/>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type="title"/>
          </p:nvPr>
        </p:nvSpPr>
        <p:spPr>
          <a:xfrm>
            <a:off x="457200" y="533400"/>
            <a:ext cx="8229600" cy="685800"/>
          </a:xfrm>
        </p:spPr>
        <p:txBody>
          <a:bodyPr/>
          <a:lstStyle/>
          <a:p>
            <a:pPr indent="0" eaLnBrk="1" hangingPunct="1"/>
            <a:r>
              <a:rPr lang="en-US">
                <a:latin typeface="Gill Sans" charset="0"/>
                <a:ea typeface="ヒラギノ角ゴ ProN W3" charset="0"/>
              </a:rPr>
              <a:t>The Learning Quality Framework:</a:t>
            </a:r>
            <a:r>
              <a:rPr lang="en-US" b="1">
                <a:latin typeface="Gill Sans" charset="0"/>
                <a:ea typeface="ヒラギノ角ゴ ProN W3" charset="0"/>
              </a:rPr>
              <a:t/>
            </a:r>
            <a:br>
              <a:rPr lang="en-US" b="1">
                <a:latin typeface="Gill Sans" charset="0"/>
                <a:ea typeface="ヒラギノ角ゴ ProN W3" charset="0"/>
              </a:rPr>
            </a:br>
            <a:endParaRPr lang="en-US" b="1">
              <a:latin typeface="Gill Sans" charset="0"/>
              <a:ea typeface="ヒラギノ角ゴ ProN W3" charset="0"/>
            </a:endParaRPr>
          </a:p>
        </p:txBody>
      </p:sp>
      <p:sp>
        <p:nvSpPr>
          <p:cNvPr id="18434" name="Rectangle 4"/>
          <p:cNvSpPr>
            <a:spLocks noGrp="1" noChangeArrowheads="1"/>
          </p:cNvSpPr>
          <p:nvPr>
            <p:ph type="body" idx="1"/>
          </p:nvPr>
        </p:nvSpPr>
        <p:spPr/>
        <p:txBody>
          <a:bodyPr/>
          <a:lstStyle/>
          <a:p>
            <a:pPr eaLnBrk="1" hangingPunct="1"/>
            <a:r>
              <a:rPr lang="en-US">
                <a:solidFill>
                  <a:srgbClr val="000000"/>
                </a:solidFill>
                <a:latin typeface="Gill Sans" charset="0"/>
                <a:ea typeface="ヒラギノ角ゴ ProN W3" charset="0"/>
              </a:rPr>
              <a:t>makes these vital, challenging aspirations DO-ABLE;</a:t>
            </a:r>
          </a:p>
          <a:p>
            <a:pPr eaLnBrk="1" hangingPunct="1"/>
            <a:r>
              <a:rPr lang="en-US">
                <a:solidFill>
                  <a:srgbClr val="000000"/>
                </a:solidFill>
                <a:latin typeface="Gill Sans" charset="0"/>
                <a:ea typeface="ヒラギノ角ゴ ProN W3" charset="0"/>
              </a:rPr>
              <a:t>has a Quality Standard at its core;</a:t>
            </a:r>
          </a:p>
          <a:p>
            <a:pPr eaLnBrk="1" hangingPunct="1"/>
            <a:r>
              <a:rPr lang="en-US">
                <a:solidFill>
                  <a:srgbClr val="000000"/>
                </a:solidFill>
                <a:latin typeface="Gill Sans" charset="0"/>
                <a:ea typeface="ヒラギノ角ゴ ProN W3" charset="0"/>
              </a:rPr>
              <a:t>untangles and describes the features of a learning school;</a:t>
            </a:r>
          </a:p>
          <a:p>
            <a:pPr eaLnBrk="1" hangingPunct="1"/>
            <a:r>
              <a:rPr lang="en-US">
                <a:solidFill>
                  <a:srgbClr val="000000"/>
                </a:solidFill>
                <a:latin typeface="Gill Sans" charset="0"/>
                <a:ea typeface="ヒラギノ角ゴ ProN W3" charset="0"/>
              </a:rPr>
              <a:t>offers steps in the learning journey;</a:t>
            </a:r>
          </a:p>
          <a:p>
            <a:pPr eaLnBrk="1" hangingPunct="1"/>
            <a:r>
              <a:rPr lang="en-US">
                <a:solidFill>
                  <a:srgbClr val="000000"/>
                </a:solidFill>
                <a:latin typeface="Gill Sans" charset="0"/>
                <a:ea typeface="ヒラギノ角ゴ ProN W3" charset="0"/>
              </a:rPr>
              <a:t>promotes progression through review and/or verification; </a:t>
            </a:r>
          </a:p>
          <a:p>
            <a:pPr eaLnBrk="1" hangingPunct="1"/>
            <a:r>
              <a:rPr lang="en-US">
                <a:solidFill>
                  <a:srgbClr val="000000"/>
                </a:solidFill>
                <a:latin typeface="Gill Sans" charset="0"/>
                <a:ea typeface="ヒラギノ角ゴ ProN W3" charset="0"/>
              </a:rPr>
              <a:t>is based on the learning sciences and principles of learning organisations. </a:t>
            </a:r>
            <a:endParaRPr lang="en-US" b="1">
              <a:solidFill>
                <a:srgbClr val="FF9905"/>
              </a:solidFill>
              <a:latin typeface="Gill Sans" charset="0"/>
              <a:ea typeface="ヒラギノ角ゴ ProN W3" charset="0"/>
            </a:endParaRPr>
          </a:p>
        </p:txBody>
      </p:sp>
      <p:sp>
        <p:nvSpPr>
          <p:cNvPr id="1843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D12D2D23-02D5-BD46-A8D8-DFDDF5E8F6DE}" type="slidenum">
              <a:rPr lang="en-US" sz="1000">
                <a:solidFill>
                  <a:schemeClr val="tx1"/>
                </a:solidFill>
                <a:cs typeface="Arial" charset="0"/>
              </a:rPr>
              <a:pPr/>
              <a:t>3</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title"/>
          </p:nvPr>
        </p:nvSpPr>
        <p:spPr/>
        <p:txBody>
          <a:bodyPr/>
          <a:lstStyle/>
          <a:p>
            <a:pPr indent="0" eaLnBrk="1" hangingPunct="1"/>
            <a:r>
              <a:rPr lang="en-US">
                <a:latin typeface="Gill Sans" charset="0"/>
                <a:ea typeface="ヒラギノ角ゴ ProN W3" charset="0"/>
              </a:rPr>
              <a:t>The Learning Quality Framework</a:t>
            </a:r>
          </a:p>
        </p:txBody>
      </p:sp>
      <p:sp>
        <p:nvSpPr>
          <p:cNvPr id="20482" name="Rectangle 4"/>
          <p:cNvSpPr>
            <a:spLocks noGrp="1" noChangeArrowheads="1"/>
          </p:cNvSpPr>
          <p:nvPr>
            <p:ph type="body" idx="1"/>
          </p:nvPr>
        </p:nvSpPr>
        <p:spPr/>
        <p:txBody>
          <a:bodyPr/>
          <a:lstStyle/>
          <a:p>
            <a:pPr eaLnBrk="1" hangingPunct="1"/>
            <a:r>
              <a:rPr lang="en-US">
                <a:solidFill>
                  <a:srgbClr val="000000"/>
                </a:solidFill>
                <a:latin typeface="Gill Sans" charset="0"/>
                <a:ea typeface="ヒラギノ角ゴ ProN W3" charset="0"/>
              </a:rPr>
              <a:t>A rigorous developmental framework to guide a school towards delivering outstanding learning, leading to: </a:t>
            </a:r>
          </a:p>
          <a:p>
            <a:pPr eaLnBrk="1" hangingPunct="1">
              <a:buFont typeface="Arial" charset="0"/>
              <a:buNone/>
            </a:pPr>
            <a:r>
              <a:rPr lang="en-US">
                <a:solidFill>
                  <a:srgbClr val="000000"/>
                </a:solidFill>
                <a:latin typeface="Gill Sans" charset="0"/>
                <a:ea typeface="ヒラギノ角ゴ ProN W3" charset="0"/>
              </a:rPr>
              <a:t> </a:t>
            </a:r>
          </a:p>
          <a:p>
            <a:pPr lvl="1" eaLnBrk="1" hangingPunct="1"/>
            <a:r>
              <a:rPr lang="en-US" sz="2400">
                <a:solidFill>
                  <a:srgbClr val="000000"/>
                </a:solidFill>
                <a:latin typeface="Gill Sans" charset="0"/>
                <a:ea typeface="ヒラギノ角ゴ ProN W3" charset="0"/>
              </a:rPr>
              <a:t>Creative, independent learners who achieve well and are prepared for the challenges of 21</a:t>
            </a:r>
            <a:r>
              <a:rPr lang="en-US" sz="2400" baseline="30000">
                <a:solidFill>
                  <a:srgbClr val="000000"/>
                </a:solidFill>
                <a:latin typeface="Gill Sans" charset="0"/>
                <a:ea typeface="ヒラギノ角ゴ ProN W3" charset="0"/>
              </a:rPr>
              <a:t>st</a:t>
            </a:r>
            <a:r>
              <a:rPr lang="en-US" sz="2400">
                <a:solidFill>
                  <a:srgbClr val="000000"/>
                </a:solidFill>
                <a:latin typeface="Gill Sans" charset="0"/>
                <a:ea typeface="ヒラギノ角ゴ ProN W3" charset="0"/>
              </a:rPr>
              <a:t> century living </a:t>
            </a:r>
          </a:p>
          <a:p>
            <a:pPr lvl="1" eaLnBrk="1" hangingPunct="1"/>
            <a:r>
              <a:rPr lang="en-US" sz="2400">
                <a:solidFill>
                  <a:srgbClr val="000000"/>
                </a:solidFill>
                <a:latin typeface="Gill Sans" charset="0"/>
                <a:ea typeface="ヒラギノ角ゴ ProN W3" charset="0"/>
              </a:rPr>
              <a:t>Inspirational teaching that expands young people’s capacity and appetite to learn </a:t>
            </a:r>
          </a:p>
          <a:p>
            <a:pPr lvl="1" eaLnBrk="1" hangingPunct="1"/>
            <a:r>
              <a:rPr lang="en-US" sz="2400">
                <a:solidFill>
                  <a:srgbClr val="000000"/>
                </a:solidFill>
                <a:latin typeface="Gill Sans" charset="0"/>
                <a:ea typeface="ヒラギノ角ゴ ProN W3" charset="0"/>
              </a:rPr>
              <a:t>A collaborative learning culture that supports experimentation and personal responsibility for all </a:t>
            </a:r>
          </a:p>
          <a:p>
            <a:pPr lvl="1" eaLnBrk="1" hangingPunct="1">
              <a:buFont typeface="Arial" charset="0"/>
              <a:buNone/>
            </a:pPr>
            <a:r>
              <a:rPr lang="en-US">
                <a:solidFill>
                  <a:srgbClr val="FF9905"/>
                </a:solidFill>
                <a:latin typeface="Gill Sans" charset="0"/>
                <a:ea typeface="ヒラギノ角ゴ ProN W3" charset="0"/>
              </a:rPr>
              <a:t>. </a:t>
            </a:r>
          </a:p>
        </p:txBody>
      </p:sp>
      <p:sp>
        <p:nvSpPr>
          <p:cNvPr id="20483"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51C63646-7128-854B-A4DA-64D8D690AF7E}" type="slidenum">
              <a:rPr lang="en-US" sz="1000">
                <a:solidFill>
                  <a:schemeClr val="tx1"/>
                </a:solidFill>
                <a:cs typeface="Arial" charset="0"/>
              </a:rPr>
              <a:pPr/>
              <a:t>4</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latin typeface="Gill Sans" charset="0"/>
                <a:ea typeface="ヒラギノ角ゴ ProN W3" charset="0"/>
              </a:rPr>
              <a:t>The Learning Quality Framework</a:t>
            </a:r>
          </a:p>
        </p:txBody>
      </p:sp>
      <p:sp>
        <p:nvSpPr>
          <p:cNvPr id="22530" name="Content Placeholder 2"/>
          <p:cNvSpPr>
            <a:spLocks noGrp="1"/>
          </p:cNvSpPr>
          <p:nvPr>
            <p:ph idx="1"/>
          </p:nvPr>
        </p:nvSpPr>
        <p:spPr/>
        <p:txBody>
          <a:bodyPr/>
          <a:lstStyle/>
          <a:p>
            <a:pPr>
              <a:buFont typeface="Arial" charset="0"/>
              <a:buNone/>
            </a:pPr>
            <a:r>
              <a:rPr lang="en-US">
                <a:latin typeface="Gill Sans" charset="0"/>
                <a:ea typeface="ヒラギノ角ゴ ProN W3" charset="0"/>
              </a:rPr>
              <a:t>The LQF scaffolds the school’s learning journey through;</a:t>
            </a:r>
          </a:p>
          <a:p>
            <a:r>
              <a:rPr lang="en-US">
                <a:latin typeface="Gill Sans" charset="0"/>
                <a:ea typeface="ヒラギノ角ゴ ProN W3" charset="0"/>
              </a:rPr>
              <a:t>a quality standard that captures key aspects of a school’s learning culture</a:t>
            </a:r>
          </a:p>
          <a:p>
            <a:r>
              <a:rPr lang="en-US">
                <a:latin typeface="Gill Sans" charset="0"/>
                <a:ea typeface="ヒラギノ角ゴ ProN W3" charset="0"/>
              </a:rPr>
              <a:t>materials and consultancy to assist in diagnosis and action planning</a:t>
            </a:r>
          </a:p>
          <a:p>
            <a:r>
              <a:rPr lang="en-US">
                <a:latin typeface="Gill Sans" charset="0"/>
                <a:ea typeface="ヒラギノ角ゴ ProN W3" charset="0"/>
              </a:rPr>
              <a:t>external reviews of progress or verification of levels  </a:t>
            </a:r>
          </a:p>
        </p:txBody>
      </p:sp>
      <p:sp>
        <p:nvSpPr>
          <p:cNvPr id="22531"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B083248C-9023-254D-BBDB-9493479CCF35}" type="slidenum">
              <a:rPr lang="en-US" sz="1000">
                <a:solidFill>
                  <a:schemeClr val="tx1"/>
                </a:solidFill>
                <a:cs typeface="Arial" charset="0"/>
              </a:rPr>
              <a:pPr/>
              <a:t>5</a:t>
            </a:fld>
            <a:endParaRPr lang="en-US" sz="1000">
              <a:solidFill>
                <a:schemeClr val="tx1"/>
              </a:solidFill>
              <a:cs typeface="Arial" charset="0"/>
            </a:endParaRPr>
          </a:p>
        </p:txBody>
      </p:sp>
    </p:spTree>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8"/>
          <p:cNvSpPr>
            <a:spLocks noGrp="1"/>
          </p:cNvSpPr>
          <p:nvPr>
            <p:ph type="title"/>
          </p:nvPr>
        </p:nvSpPr>
        <p:spPr/>
        <p:txBody>
          <a:bodyPr/>
          <a:lstStyle/>
          <a:p>
            <a:endParaRPr lang="en-GB">
              <a:latin typeface="Gill Sans" charset="0"/>
              <a:ea typeface="ヒラギノ角ゴ ProN W3" charset="0"/>
            </a:endParaRPr>
          </a:p>
        </p:txBody>
      </p:sp>
      <p:sp>
        <p:nvSpPr>
          <p:cNvPr id="24578"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D966D5E5-B2A5-2545-88FE-1855B06561AA}" type="slidenum">
              <a:rPr lang="en-US" sz="1000">
                <a:solidFill>
                  <a:schemeClr val="tx1"/>
                </a:solidFill>
                <a:cs typeface="Arial" charset="0"/>
              </a:rPr>
              <a:pPr/>
              <a:t>6</a:t>
            </a:fld>
            <a:endParaRPr lang="en-US" sz="1000">
              <a:solidFill>
                <a:schemeClr val="tx1"/>
              </a:solidFill>
              <a:cs typeface="Arial" charset="0"/>
            </a:endParaRPr>
          </a:p>
        </p:txBody>
      </p:sp>
      <p:pic>
        <p:nvPicPr>
          <p:cNvPr id="24579" name="Picture 5" descr="LQF_pie_diagram_final.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2400"/>
            <a:ext cx="6477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ight Arrow Callout 28"/>
          <p:cNvSpPr>
            <a:spLocks noChangeArrowheads="1"/>
          </p:cNvSpPr>
          <p:nvPr/>
        </p:nvSpPr>
        <p:spPr bwMode="auto">
          <a:xfrm>
            <a:off x="457200" y="2133600"/>
            <a:ext cx="2133600" cy="2590800"/>
          </a:xfrm>
          <a:prstGeom prst="rightArrowCallout">
            <a:avLst>
              <a:gd name="adj1" fmla="val 25005"/>
              <a:gd name="adj2" fmla="val 25000"/>
              <a:gd name="adj3" fmla="val 25000"/>
              <a:gd name="adj4" fmla="val 64977"/>
            </a:avLst>
          </a:prstGeom>
          <a:solidFill>
            <a:srgbClr val="FF9905"/>
          </a:solidFill>
          <a:ln w="9525">
            <a:solidFill>
              <a:srgbClr val="D8D8D8"/>
            </a:solidFill>
            <a:miter lim="800000"/>
            <a:headEnd/>
            <a:tailEnd/>
          </a:ln>
          <a:effectLst>
            <a:outerShdw blurRad="40000" dist="20000" dir="5400000" rotWithShape="0">
              <a:srgbClr val="000000">
                <a:alpha val="37999"/>
              </a:srgbClr>
            </a:outerShdw>
          </a:effectLst>
        </p:spPr>
        <p:txBody>
          <a:bodyPr/>
          <a:lstStyle/>
          <a:p>
            <a:pPr eaLnBrk="1" hangingPunct="1">
              <a:defRPr/>
            </a:pPr>
            <a:endParaRPr lang="en-US">
              <a:latin typeface="+mn-lt"/>
              <a:ea typeface="+mn-ea"/>
              <a:cs typeface="+mn-cs"/>
            </a:endParaRPr>
          </a:p>
        </p:txBody>
      </p:sp>
      <p:sp>
        <p:nvSpPr>
          <p:cNvPr id="26" name="TextBox 25"/>
          <p:cNvSpPr txBox="1">
            <a:spLocks noChangeArrowheads="1"/>
          </p:cNvSpPr>
          <p:nvPr/>
        </p:nvSpPr>
        <p:spPr bwMode="auto">
          <a:xfrm>
            <a:off x="533400" y="2405063"/>
            <a:ext cx="1143000" cy="338137"/>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dirty="0">
                <a:solidFill>
                  <a:schemeClr val="dk1"/>
                </a:solidFill>
                <a:latin typeface="+mn-lt"/>
                <a:ea typeface="+mn-ea"/>
                <a:cs typeface="+mn-cs"/>
              </a:rPr>
              <a:t>Vision</a:t>
            </a:r>
          </a:p>
        </p:txBody>
      </p:sp>
      <p:sp>
        <p:nvSpPr>
          <p:cNvPr id="26627" name="Title 19"/>
          <p:cNvSpPr>
            <a:spLocks noGrp="1"/>
          </p:cNvSpPr>
          <p:nvPr>
            <p:ph type="title"/>
          </p:nvPr>
        </p:nvSpPr>
        <p:spPr/>
        <p:txBody>
          <a:bodyPr/>
          <a:lstStyle/>
          <a:p>
            <a:pPr indent="0" eaLnBrk="1" hangingPunct="1"/>
            <a:r>
              <a:rPr lang="en-US">
                <a:latin typeface="Gill Sans" charset="0"/>
                <a:ea typeface="ヒラギノ角ゴ ProN W3" charset="0"/>
              </a:rPr>
              <a:t> What does such an aspiration encompass? </a:t>
            </a:r>
          </a:p>
        </p:txBody>
      </p:sp>
      <p:sp>
        <p:nvSpPr>
          <p:cNvPr id="26628"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0144AACB-49C8-DC4E-8245-1D71CF1858EE}" type="slidenum">
              <a:rPr lang="en-US" sz="1000">
                <a:solidFill>
                  <a:schemeClr val="tx1"/>
                </a:solidFill>
                <a:cs typeface="Arial" charset="0"/>
              </a:rPr>
              <a:pPr/>
              <a:t>7</a:t>
            </a:fld>
            <a:endParaRPr lang="en-US" sz="1000">
              <a:solidFill>
                <a:schemeClr val="tx1"/>
              </a:solidFill>
              <a:cs typeface="Arial" charset="0"/>
            </a:endParaRPr>
          </a:p>
        </p:txBody>
      </p:sp>
      <p:sp>
        <p:nvSpPr>
          <p:cNvPr id="24" name="TextBox 23"/>
          <p:cNvSpPr txBox="1">
            <a:spLocks noChangeArrowheads="1"/>
          </p:cNvSpPr>
          <p:nvPr/>
        </p:nvSpPr>
        <p:spPr bwMode="auto">
          <a:xfrm>
            <a:off x="533400" y="3886200"/>
            <a:ext cx="1219200" cy="584200"/>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a:latin typeface="+mn-lt"/>
                <a:ea typeface="+mn-ea"/>
                <a:cs typeface="+mn-cs"/>
                <a:sym typeface="Arial" pitchFamily="-105" charset="0"/>
              </a:rPr>
              <a:t>Leadership for learning</a:t>
            </a:r>
          </a:p>
        </p:txBody>
      </p:sp>
      <p:sp>
        <p:nvSpPr>
          <p:cNvPr id="25" name="TextBox 24"/>
          <p:cNvSpPr txBox="1">
            <a:spLocks noChangeArrowheads="1"/>
          </p:cNvSpPr>
          <p:nvPr/>
        </p:nvSpPr>
        <p:spPr bwMode="auto">
          <a:xfrm>
            <a:off x="533400" y="3014663"/>
            <a:ext cx="1219200" cy="585787"/>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a:latin typeface="+mn-lt"/>
                <a:ea typeface="+mn-ea"/>
                <a:cs typeface="+mn-cs"/>
                <a:sym typeface="Arial" pitchFamily="-105" charset="0"/>
              </a:rPr>
              <a:t>Learning Sciences</a:t>
            </a:r>
          </a:p>
        </p:txBody>
      </p:sp>
      <p:sp>
        <p:nvSpPr>
          <p:cNvPr id="27" name="TextBox 26"/>
          <p:cNvSpPr txBox="1">
            <a:spLocks noChangeArrowheads="1"/>
          </p:cNvSpPr>
          <p:nvPr/>
        </p:nvSpPr>
        <p:spPr bwMode="auto">
          <a:xfrm>
            <a:off x="2633663" y="3090863"/>
            <a:ext cx="1447800" cy="585787"/>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dirty="0">
                <a:solidFill>
                  <a:schemeClr val="dk1"/>
                </a:solidFill>
                <a:latin typeface="+mn-lt"/>
                <a:ea typeface="+mn-ea"/>
                <a:cs typeface="+mn-cs"/>
              </a:rPr>
              <a:t>Communities of enquiry</a:t>
            </a:r>
          </a:p>
        </p:txBody>
      </p:sp>
      <p:grpSp>
        <p:nvGrpSpPr>
          <p:cNvPr id="2" name="Group 147"/>
          <p:cNvGrpSpPr>
            <a:grpSpLocks/>
          </p:cNvGrpSpPr>
          <p:nvPr/>
        </p:nvGrpSpPr>
        <p:grpSpPr bwMode="auto">
          <a:xfrm>
            <a:off x="4465638" y="1947863"/>
            <a:ext cx="4264025" cy="1441450"/>
            <a:chOff x="4464470" y="1948190"/>
            <a:chExt cx="4264776" cy="1439864"/>
          </a:xfrm>
        </p:grpSpPr>
        <p:cxnSp>
          <p:nvCxnSpPr>
            <p:cNvPr id="26651" name="Curved Connector 56"/>
            <p:cNvCxnSpPr>
              <a:cxnSpLocks noChangeShapeType="1"/>
              <a:stCxn id="28" idx="0"/>
              <a:endCxn id="69" idx="1"/>
            </p:cNvCxnSpPr>
            <p:nvPr/>
          </p:nvCxnSpPr>
          <p:spPr bwMode="auto">
            <a:xfrm flipV="1">
              <a:off x="4464470" y="2209984"/>
              <a:ext cx="2588311" cy="1178070"/>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69" name="TextBox 68"/>
            <p:cNvSpPr txBox="1">
              <a:spLocks noChangeArrowheads="1"/>
            </p:cNvSpPr>
            <p:nvPr/>
          </p:nvSpPr>
          <p:spPr bwMode="auto">
            <a:xfrm>
              <a:off x="7052551" y="1948190"/>
              <a:ext cx="1676695" cy="523299"/>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dirty="0">
                  <a:solidFill>
                    <a:schemeClr val="dk1"/>
                  </a:solidFill>
                  <a:latin typeface="+mn-lt"/>
                  <a:ea typeface="+mn-ea"/>
                  <a:cs typeface="+mn-cs"/>
                </a:rPr>
                <a:t>Assessment and progression</a:t>
              </a:r>
            </a:p>
          </p:txBody>
        </p:sp>
      </p:grpSp>
      <p:grpSp>
        <p:nvGrpSpPr>
          <p:cNvPr id="3" name="Group 146"/>
          <p:cNvGrpSpPr>
            <a:grpSpLocks/>
          </p:cNvGrpSpPr>
          <p:nvPr/>
        </p:nvGrpSpPr>
        <p:grpSpPr bwMode="auto">
          <a:xfrm>
            <a:off x="4465638" y="2514600"/>
            <a:ext cx="4373562" cy="874713"/>
            <a:chOff x="4464468" y="2514600"/>
            <a:chExt cx="4374732" cy="873465"/>
          </a:xfrm>
        </p:grpSpPr>
        <p:cxnSp>
          <p:nvCxnSpPr>
            <p:cNvPr id="26649" name="Curved Connector 64"/>
            <p:cNvCxnSpPr>
              <a:cxnSpLocks noChangeShapeType="1"/>
              <a:stCxn id="28" idx="0"/>
            </p:cNvCxnSpPr>
            <p:nvPr/>
          </p:nvCxnSpPr>
          <p:spPr bwMode="auto">
            <a:xfrm flipV="1">
              <a:off x="4464468" y="3079525"/>
              <a:ext cx="2969378" cy="308540"/>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70" name="TextBox 69"/>
            <p:cNvSpPr txBox="1">
              <a:spLocks noChangeArrowheads="1"/>
            </p:cNvSpPr>
            <p:nvPr/>
          </p:nvSpPr>
          <p:spPr bwMode="auto">
            <a:xfrm>
              <a:off x="7467233" y="2514600"/>
              <a:ext cx="1371967" cy="523128"/>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a:latin typeface="+mn-lt"/>
                  <a:ea typeface="+mn-ea"/>
                  <a:cs typeface="+mn-cs"/>
                  <a:sym typeface="Arial" pitchFamily="19" charset="0"/>
                </a:rPr>
                <a:t>Student engagement</a:t>
              </a:r>
            </a:p>
          </p:txBody>
        </p:sp>
      </p:grpSp>
      <p:grpSp>
        <p:nvGrpSpPr>
          <p:cNvPr id="4" name="Group 149"/>
          <p:cNvGrpSpPr>
            <a:grpSpLocks/>
          </p:cNvGrpSpPr>
          <p:nvPr/>
        </p:nvGrpSpPr>
        <p:grpSpPr bwMode="auto">
          <a:xfrm>
            <a:off x="4465638" y="3389313"/>
            <a:ext cx="4449762" cy="563562"/>
            <a:chOff x="4464468" y="3387969"/>
            <a:chExt cx="4450932" cy="563676"/>
          </a:xfrm>
        </p:grpSpPr>
        <p:cxnSp>
          <p:nvCxnSpPr>
            <p:cNvPr id="26647" name="Curved Connector 66"/>
            <p:cNvCxnSpPr>
              <a:cxnSpLocks noChangeShapeType="1"/>
              <a:stCxn id="28" idx="0"/>
            </p:cNvCxnSpPr>
            <p:nvPr/>
          </p:nvCxnSpPr>
          <p:spPr bwMode="auto">
            <a:xfrm>
              <a:off x="4464468" y="3387969"/>
              <a:ext cx="2969378" cy="498229"/>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71" name="TextBox 70"/>
            <p:cNvSpPr txBox="1">
              <a:spLocks noChangeArrowheads="1"/>
            </p:cNvSpPr>
            <p:nvPr/>
          </p:nvSpPr>
          <p:spPr bwMode="auto">
            <a:xfrm>
              <a:off x="7467219" y="3427664"/>
              <a:ext cx="1448181" cy="523981"/>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dirty="0">
                  <a:latin typeface="+mn-lt"/>
                  <a:ea typeface="+mn-ea"/>
                  <a:cs typeface="+mn-cs"/>
                  <a:sym typeface="Arial" pitchFamily="19" charset="0"/>
                </a:rPr>
                <a:t>Learning culture</a:t>
              </a:r>
            </a:p>
          </p:txBody>
        </p:sp>
      </p:grpSp>
      <p:grpSp>
        <p:nvGrpSpPr>
          <p:cNvPr id="5" name="Group 148"/>
          <p:cNvGrpSpPr>
            <a:grpSpLocks/>
          </p:cNvGrpSpPr>
          <p:nvPr/>
        </p:nvGrpSpPr>
        <p:grpSpPr bwMode="auto">
          <a:xfrm>
            <a:off x="4465638" y="3389313"/>
            <a:ext cx="4111625" cy="1520825"/>
            <a:chOff x="4464470" y="3388041"/>
            <a:chExt cx="4112376" cy="1521769"/>
          </a:xfrm>
        </p:grpSpPr>
        <p:cxnSp>
          <p:nvCxnSpPr>
            <p:cNvPr id="26645" name="Curved Connector 58"/>
            <p:cNvCxnSpPr>
              <a:cxnSpLocks noChangeShapeType="1"/>
              <a:stCxn id="28" idx="0"/>
              <a:endCxn id="72" idx="1"/>
            </p:cNvCxnSpPr>
            <p:nvPr/>
          </p:nvCxnSpPr>
          <p:spPr bwMode="auto">
            <a:xfrm>
              <a:off x="4464470" y="3388041"/>
              <a:ext cx="3045533" cy="1259806"/>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72" name="TextBox 71"/>
            <p:cNvSpPr txBox="1">
              <a:spLocks noChangeArrowheads="1"/>
            </p:cNvSpPr>
            <p:nvPr/>
          </p:nvSpPr>
          <p:spPr bwMode="auto">
            <a:xfrm>
              <a:off x="7509851" y="4385610"/>
              <a:ext cx="1066995" cy="524200"/>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dirty="0">
                  <a:solidFill>
                    <a:schemeClr val="dk1"/>
                  </a:solidFill>
                  <a:latin typeface="+mn-lt"/>
                  <a:ea typeface="+mn-ea"/>
                  <a:cs typeface="+mn-cs"/>
                </a:rPr>
                <a:t>Curriculum design</a:t>
              </a:r>
            </a:p>
          </p:txBody>
        </p:sp>
      </p:grpSp>
      <p:sp>
        <p:nvSpPr>
          <p:cNvPr id="28" name="TextBox 27"/>
          <p:cNvSpPr txBox="1">
            <a:spLocks noChangeArrowheads="1"/>
          </p:cNvSpPr>
          <p:nvPr/>
        </p:nvSpPr>
        <p:spPr bwMode="auto">
          <a:xfrm rot="5400000">
            <a:off x="2734470" y="3218656"/>
            <a:ext cx="3122612" cy="339725"/>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dirty="0">
                <a:solidFill>
                  <a:schemeClr val="dk1"/>
                </a:solidFill>
                <a:latin typeface="+mn-lt"/>
                <a:ea typeface="+mn-ea"/>
                <a:cs typeface="+mn-cs"/>
              </a:rPr>
              <a:t>A common language for learning</a:t>
            </a:r>
          </a:p>
        </p:txBody>
      </p:sp>
      <p:cxnSp>
        <p:nvCxnSpPr>
          <p:cNvPr id="26637" name="Shape 52"/>
          <p:cNvCxnSpPr>
            <a:cxnSpLocks noChangeShapeType="1"/>
            <a:stCxn id="28" idx="0"/>
          </p:cNvCxnSpPr>
          <p:nvPr/>
        </p:nvCxnSpPr>
        <p:spPr bwMode="auto">
          <a:xfrm flipV="1">
            <a:off x="4465638" y="1557338"/>
            <a:ext cx="1884362" cy="1831975"/>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68" name="TextBox 67"/>
          <p:cNvSpPr txBox="1">
            <a:spLocks noChangeArrowheads="1"/>
          </p:cNvSpPr>
          <p:nvPr/>
        </p:nvSpPr>
        <p:spPr bwMode="auto">
          <a:xfrm>
            <a:off x="6519863" y="1181100"/>
            <a:ext cx="1066800" cy="523875"/>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dirty="0">
                <a:latin typeface="+mn-lt"/>
                <a:ea typeface="+mn-ea"/>
                <a:cs typeface="+mn-cs"/>
                <a:sym typeface="Arial" pitchFamily="-105" charset="0"/>
              </a:rPr>
              <a:t>Teaching culture</a:t>
            </a:r>
          </a:p>
        </p:txBody>
      </p:sp>
      <p:sp>
        <p:nvSpPr>
          <p:cNvPr id="26639" name="TextBox 118"/>
          <p:cNvSpPr txBox="1">
            <a:spLocks noChangeArrowheads="1"/>
          </p:cNvSpPr>
          <p:nvPr/>
        </p:nvSpPr>
        <p:spPr bwMode="auto">
          <a:xfrm rot="-3808417">
            <a:off x="4003675" y="1993900"/>
            <a:ext cx="258921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pPr eaLnBrk="1" hangingPunct="1"/>
            <a:r>
              <a:rPr lang="en-US" sz="1200">
                <a:solidFill>
                  <a:srgbClr val="FF9905"/>
                </a:solidFill>
                <a:cs typeface="Gill Sans" charset="0"/>
              </a:rPr>
              <a:t>Changing ethos &amp; habits</a:t>
            </a:r>
          </a:p>
        </p:txBody>
      </p:sp>
      <p:grpSp>
        <p:nvGrpSpPr>
          <p:cNvPr id="6" name="Group 150"/>
          <p:cNvGrpSpPr>
            <a:grpSpLocks/>
          </p:cNvGrpSpPr>
          <p:nvPr/>
        </p:nvGrpSpPr>
        <p:grpSpPr bwMode="auto">
          <a:xfrm>
            <a:off x="4465638" y="3327400"/>
            <a:ext cx="3763962" cy="2590800"/>
            <a:chOff x="4464467" y="3326790"/>
            <a:chExt cx="3765133" cy="2590800"/>
          </a:xfrm>
        </p:grpSpPr>
        <p:cxnSp>
          <p:nvCxnSpPr>
            <p:cNvPr id="26642" name="Shape 54"/>
            <p:cNvCxnSpPr>
              <a:cxnSpLocks noChangeShapeType="1"/>
              <a:stCxn id="28" idx="0"/>
              <a:endCxn id="73" idx="1"/>
            </p:cNvCxnSpPr>
            <p:nvPr/>
          </p:nvCxnSpPr>
          <p:spPr bwMode="auto">
            <a:xfrm>
              <a:off x="4464467" y="3387911"/>
              <a:ext cx="2283765" cy="2054224"/>
            </a:xfrm>
            <a:prstGeom prst="curvedConnector3">
              <a:avLst>
                <a:gd name="adj1" fmla="val 50000"/>
              </a:avLst>
            </a:prstGeom>
            <a:noFill/>
            <a:ln w="25400">
              <a:solidFill>
                <a:srgbClr val="FF9905"/>
              </a:solidFill>
              <a:round/>
              <a:headEnd/>
              <a:tailEnd type="triangle" w="med" len="med"/>
            </a:ln>
            <a:extLst>
              <a:ext uri="{909E8E84-426E-40dd-AFC4-6F175D3DCCD1}">
                <a14:hiddenFill xmlns:a14="http://schemas.microsoft.com/office/drawing/2010/main">
                  <a:noFill/>
                </a14:hiddenFill>
              </a:ext>
            </a:extLst>
          </p:spPr>
        </p:cxnSp>
        <p:sp>
          <p:nvSpPr>
            <p:cNvPr id="73" name="TextBox 72"/>
            <p:cNvSpPr txBox="1">
              <a:spLocks noChangeArrowheads="1"/>
            </p:cNvSpPr>
            <p:nvPr/>
          </p:nvSpPr>
          <p:spPr bwMode="auto">
            <a:xfrm>
              <a:off x="6748002" y="5073040"/>
              <a:ext cx="1481598" cy="738188"/>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400" dirty="0">
                  <a:solidFill>
                    <a:schemeClr val="dk1"/>
                  </a:solidFill>
                  <a:latin typeface="+mn-lt"/>
                  <a:ea typeface="+mn-ea"/>
                  <a:cs typeface="+mn-cs"/>
                </a:rPr>
                <a:t>Engagement of parents and communities</a:t>
              </a:r>
            </a:p>
          </p:txBody>
        </p:sp>
        <p:sp>
          <p:nvSpPr>
            <p:cNvPr id="26644" name="TextBox 119"/>
            <p:cNvSpPr txBox="1">
              <a:spLocks noChangeArrowheads="1"/>
            </p:cNvSpPr>
            <p:nvPr/>
          </p:nvSpPr>
          <p:spPr bwMode="auto">
            <a:xfrm rot="3849248">
              <a:off x="3932222" y="4483669"/>
              <a:ext cx="2590800" cy="27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pPr eaLnBrk="1" hangingPunct="1"/>
              <a:r>
                <a:rPr lang="en-US" sz="1200">
                  <a:solidFill>
                    <a:srgbClr val="FF9905"/>
                  </a:solidFill>
                  <a:cs typeface="Gill Sans" charset="0"/>
                </a:rPr>
                <a:t>Changing ethos &amp; habits</a:t>
              </a:r>
            </a:p>
          </p:txBody>
        </p:sp>
      </p:grpSp>
      <p:sp>
        <p:nvSpPr>
          <p:cNvPr id="121" name="TextBox 120"/>
          <p:cNvSpPr txBox="1">
            <a:spLocks noChangeArrowheads="1"/>
          </p:cNvSpPr>
          <p:nvPr/>
        </p:nvSpPr>
        <p:spPr bwMode="auto">
          <a:xfrm>
            <a:off x="1447800" y="6324600"/>
            <a:ext cx="5486400" cy="338138"/>
          </a:xfrm>
          <a:prstGeom prst="rect">
            <a:avLst/>
          </a:prstGeom>
          <a:gradFill rotWithShape="1">
            <a:gsLst>
              <a:gs pos="0">
                <a:srgbClr val="FAFAFA"/>
              </a:gs>
              <a:gs pos="64999">
                <a:srgbClr val="F3F3F3"/>
              </a:gs>
              <a:gs pos="100000">
                <a:srgbClr val="EFEFEF"/>
              </a:gs>
            </a:gsLst>
            <a:lin ang="5400000" scaled="1"/>
          </a:gradFill>
          <a:ln w="9525">
            <a:solidFill>
              <a:srgbClr val="D8D8D8"/>
            </a:solidFill>
            <a:miter lim="800000"/>
            <a:headEnd/>
            <a:tailEnd/>
          </a:ln>
          <a:effectLst>
            <a:outerShdw blurRad="40000" dist="20000" dir="5400000" rotWithShape="0">
              <a:srgbClr val="000000">
                <a:alpha val="37999"/>
              </a:srgbClr>
            </a:outerShdw>
          </a:effectLst>
        </p:spPr>
        <p:txBody>
          <a:bodyPr>
            <a:spAutoFit/>
          </a:bodyPr>
          <a:lstStyle/>
          <a:p>
            <a:pPr eaLnBrk="1" hangingPunct="1">
              <a:defRPr/>
            </a:pPr>
            <a:r>
              <a:rPr lang="en-US" sz="1600" dirty="0">
                <a:solidFill>
                  <a:schemeClr val="dk1"/>
                </a:solidFill>
                <a:latin typeface="+mn-lt"/>
                <a:ea typeface="+mn-ea"/>
                <a:cs typeface="+mn-cs"/>
              </a:rPr>
              <a:t>Commitment   |   Plans/strategies   |   Action   |   Evaluation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7" grpId="0" animBg="1"/>
      <p:bldP spid="1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title"/>
          </p:nvPr>
        </p:nvSpPr>
        <p:spPr/>
        <p:txBody>
          <a:bodyPr/>
          <a:lstStyle/>
          <a:p>
            <a:pPr indent="0" eaLnBrk="1" hangingPunct="1"/>
            <a:r>
              <a:rPr lang="en-US">
                <a:latin typeface="Gill Sans" charset="0"/>
                <a:ea typeface="ヒラギノ角ゴ ProN W3" charset="0"/>
              </a:rPr>
              <a:t>The LQF structure</a:t>
            </a:r>
          </a:p>
        </p:txBody>
      </p:sp>
      <p:sp>
        <p:nvSpPr>
          <p:cNvPr id="28674" name="Rectangle 4"/>
          <p:cNvSpPr>
            <a:spLocks noGrp="1" noChangeArrowheads="1"/>
          </p:cNvSpPr>
          <p:nvPr>
            <p:ph type="body" idx="1"/>
          </p:nvPr>
        </p:nvSpPr>
        <p:spPr/>
        <p:txBody>
          <a:bodyPr/>
          <a:lstStyle/>
          <a:p>
            <a:pPr eaLnBrk="1" hangingPunct="1"/>
            <a:r>
              <a:rPr lang="en-US" b="1">
                <a:solidFill>
                  <a:srgbClr val="FF6600"/>
                </a:solidFill>
                <a:latin typeface="Gill Sans" charset="0"/>
                <a:ea typeface="ヒラギノ角ゴ ProN W3" charset="0"/>
              </a:rPr>
              <a:t>4</a:t>
            </a:r>
            <a:r>
              <a:rPr lang="en-US" b="1">
                <a:solidFill>
                  <a:srgbClr val="000000"/>
                </a:solidFill>
                <a:latin typeface="Gill Sans" charset="0"/>
                <a:ea typeface="ヒラギノ角ゴ ProN W3" charset="0"/>
              </a:rPr>
              <a:t> </a:t>
            </a:r>
            <a:r>
              <a:rPr lang="en-US">
                <a:solidFill>
                  <a:srgbClr val="000000"/>
                </a:solidFill>
                <a:latin typeface="Gill Sans" charset="0"/>
                <a:ea typeface="ヒラギノ角ゴ ProN W3" charset="0"/>
              </a:rPr>
              <a:t>Dimensions: </a:t>
            </a:r>
          </a:p>
          <a:p>
            <a:pPr lvl="1" eaLnBrk="1" hangingPunct="1"/>
            <a:r>
              <a:rPr lang="en-US" b="1">
                <a:solidFill>
                  <a:srgbClr val="000000"/>
                </a:solidFill>
                <a:latin typeface="Gill Sans" charset="0"/>
                <a:ea typeface="ヒラギノ角ゴ ProN W3" charset="0"/>
              </a:rPr>
              <a:t> </a:t>
            </a:r>
            <a:r>
              <a:rPr lang="en-US">
                <a:solidFill>
                  <a:srgbClr val="000000"/>
                </a:solidFill>
                <a:latin typeface="Gill Sans" charset="0"/>
                <a:ea typeface="ヒラギノ角ゴ ProN W3" charset="0"/>
              </a:rPr>
              <a:t>Commitment, Planning, Action, Evaluation</a:t>
            </a:r>
          </a:p>
          <a:p>
            <a:pPr eaLnBrk="1" hangingPunct="1"/>
            <a:r>
              <a:rPr lang="en-US" b="1">
                <a:solidFill>
                  <a:srgbClr val="FF6600"/>
                </a:solidFill>
                <a:latin typeface="Gill Sans" charset="0"/>
                <a:ea typeface="ヒラギノ角ゴ ProN W3" charset="0"/>
              </a:rPr>
              <a:t>12</a:t>
            </a:r>
            <a:r>
              <a:rPr lang="en-US" b="1">
                <a:solidFill>
                  <a:srgbClr val="000000"/>
                </a:solidFill>
                <a:latin typeface="Gill Sans" charset="0"/>
                <a:ea typeface="ヒラギノ角ゴ ProN W3" charset="0"/>
              </a:rPr>
              <a:t> </a:t>
            </a:r>
            <a:r>
              <a:rPr lang="en-US">
                <a:solidFill>
                  <a:srgbClr val="000000"/>
                </a:solidFill>
                <a:latin typeface="Gill Sans" charset="0"/>
                <a:ea typeface="ヒラギノ角ゴ ProN W3" charset="0"/>
              </a:rPr>
              <a:t>Principles: </a:t>
            </a:r>
          </a:p>
          <a:p>
            <a:pPr lvl="1" eaLnBrk="1" hangingPunct="1"/>
            <a:r>
              <a:rPr lang="en-US">
                <a:solidFill>
                  <a:srgbClr val="000000"/>
                </a:solidFill>
                <a:latin typeface="Gill Sans" charset="0"/>
                <a:ea typeface="ヒラギノ角ゴ ProN W3" charset="0"/>
              </a:rPr>
              <a:t>based on different aspects of school culture</a:t>
            </a:r>
          </a:p>
          <a:p>
            <a:pPr eaLnBrk="1" hangingPunct="1"/>
            <a:r>
              <a:rPr lang="en-US" b="1">
                <a:solidFill>
                  <a:srgbClr val="FF6600"/>
                </a:solidFill>
                <a:latin typeface="Gill Sans" charset="0"/>
                <a:ea typeface="ヒラギノ角ゴ ProN W3" charset="0"/>
              </a:rPr>
              <a:t>32</a:t>
            </a:r>
            <a:r>
              <a:rPr lang="en-US" b="1">
                <a:solidFill>
                  <a:srgbClr val="000000"/>
                </a:solidFill>
                <a:latin typeface="Gill Sans" charset="0"/>
                <a:ea typeface="ヒラギノ角ゴ ProN W3" charset="0"/>
              </a:rPr>
              <a:t> </a:t>
            </a:r>
            <a:r>
              <a:rPr lang="en-US">
                <a:solidFill>
                  <a:srgbClr val="000000"/>
                </a:solidFill>
                <a:latin typeface="Gill Sans" charset="0"/>
                <a:ea typeface="ヒラギノ角ゴ ProN W3" charset="0"/>
              </a:rPr>
              <a:t>Indicators:</a:t>
            </a:r>
          </a:p>
          <a:p>
            <a:pPr lvl="1" eaLnBrk="1" hangingPunct="1"/>
            <a:r>
              <a:rPr lang="en-US">
                <a:solidFill>
                  <a:srgbClr val="000000"/>
                </a:solidFill>
                <a:latin typeface="Gill Sans" charset="0"/>
                <a:ea typeface="ヒラギノ角ゴ ProN W3" charset="0"/>
              </a:rPr>
              <a:t>how the principles are realised in practice across four phases of development </a:t>
            </a:r>
          </a:p>
          <a:p>
            <a:pPr eaLnBrk="1" hangingPunct="1"/>
            <a:endParaRPr lang="en-US">
              <a:latin typeface="Gill Sans" charset="0"/>
              <a:ea typeface="ヒラギノ角ゴ ProN W3" charset="0"/>
            </a:endParaRPr>
          </a:p>
        </p:txBody>
      </p:sp>
      <p:sp>
        <p:nvSpPr>
          <p:cNvPr id="2867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7C303EC1-7708-0544-80C0-05FF81F1F37B}" type="slidenum">
              <a:rPr lang="en-US" sz="1000">
                <a:solidFill>
                  <a:schemeClr val="tx1"/>
                </a:solidFill>
                <a:cs typeface="Arial" charset="0"/>
              </a:rPr>
              <a:pPr/>
              <a:t>8</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atin typeface="Gill Sans" charset="0"/>
                <a:ea typeface="ヒラギノ角ゴ ProN W3" charset="0"/>
              </a:rPr>
              <a:t>LQF structure</a:t>
            </a:r>
          </a:p>
        </p:txBody>
      </p:sp>
      <p:graphicFrame>
        <p:nvGraphicFramePr>
          <p:cNvPr id="5" name="Content Placeholder 4"/>
          <p:cNvGraphicFramePr>
            <a:graphicFrameLocks noGrp="1"/>
          </p:cNvGraphicFramePr>
          <p:nvPr>
            <p:ph idx="1"/>
          </p:nvPr>
        </p:nvGraphicFramePr>
        <p:xfrm>
          <a:off x="990600" y="1009650"/>
          <a:ext cx="7162800" cy="5543550"/>
        </p:xfrm>
        <a:graphic>
          <a:graphicData uri="http://schemas.openxmlformats.org/drawingml/2006/table">
            <a:tbl>
              <a:tblPr/>
              <a:tblGrid>
                <a:gridCol w="3657600"/>
                <a:gridCol w="914400"/>
                <a:gridCol w="750888"/>
                <a:gridCol w="722312"/>
                <a:gridCol w="1117600"/>
              </a:tblGrid>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Principles</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gridSpan="4">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Indicators</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Bronze</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Silver</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Gold</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Platinum</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r>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rPr>
                        <a:t>Commitment</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r>
              <a:tr h="85893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1 Vision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2 Learning philosophy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3 Language of Learning</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r>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rPr>
                        <a:t>Plans/strategy</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r>
              <a:tr h="59220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4 Leadership</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5 CPD</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r>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rPr>
                        <a:t>Action</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r>
              <a:tr h="1310790">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6 Curriculum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7 Teaching culture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8 Learning culture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9 Learner engagement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panose="020B0604020202020204" pitchFamily="34" charset="0"/>
                          <a:ea typeface="ヒラギノ角ゴ ProN W3" charset="-128"/>
                          <a:sym typeface="Arial" panose="020B0604020202020204" pitchFamily="34" charset="0"/>
                        </a:rPr>
                        <a:t>10 Parents</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r>
              <a:tr h="358816">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FF6600"/>
                          </a:solidFill>
                          <a:effectLst/>
                          <a:latin typeface="Arial" panose="020B0604020202020204" pitchFamily="34" charset="0"/>
                          <a:ea typeface="ヒラギノ角ゴ ProN W3" charset="-128"/>
                          <a:sym typeface="Arial" panose="020B0604020202020204" pitchFamily="34" charset="0"/>
                        </a:rPr>
                        <a:t>Evaluation</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9F9F9"/>
                    </a:solidFill>
                  </a:tcPr>
                </a:tc>
              </a:tr>
              <a:tr h="628722">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11 Assessment (learning habits)</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rPr>
                        <a:t>12 Evaluation</a:t>
                      </a: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c>
                  <a:txBody>
                    <a:bodyPr/>
                    <a:lstStyle>
                      <a:lvl1pPr defTabSz="457200" eaLnBrk="0" hangingPunct="0">
                        <a:spcBef>
                          <a:spcPts val="600"/>
                        </a:spcBef>
                        <a:spcAft>
                          <a:spcPts val="600"/>
                        </a:spcAft>
                        <a:buClr>
                          <a:srgbClr val="FF6600"/>
                        </a:buClr>
                        <a:buSzPct val="100000"/>
                        <a:buFont typeface="Arial" panose="020B0604020202020204" pitchFamily="34" charset="0"/>
                        <a:defRPr sz="2000">
                          <a:solidFill>
                            <a:schemeClr val="tx1"/>
                          </a:solidFill>
                          <a:latin typeface="Gill Sans" charset="0"/>
                          <a:ea typeface="ヒラギノ角ゴ ProN W3" charset="-128"/>
                          <a:sym typeface="Arial" panose="020B0604020202020204" pitchFamily="34" charset="0"/>
                        </a:defRPr>
                      </a:lvl1pPr>
                      <a:lvl2pPr marL="37931725" indent="-37474525" defTabSz="457200" eaLnBrk="0" hangingPunct="0">
                        <a:spcBef>
                          <a:spcPts val="600"/>
                        </a:spcBef>
                        <a:buClr>
                          <a:srgbClr val="FF6600"/>
                        </a:buClr>
                        <a:buSzPct val="100000"/>
                        <a:buFont typeface="Arial" panose="020B0604020202020204" pitchFamily="34" charset="0"/>
                        <a:defRPr>
                          <a:solidFill>
                            <a:schemeClr val="tx1"/>
                          </a:solidFill>
                          <a:latin typeface="Gill Sans" charset="0"/>
                          <a:ea typeface="ヒラギノ角ゴ ProN W3" charset="-128"/>
                          <a:sym typeface="Arial" panose="020B0604020202020204" pitchFamily="34" charset="0"/>
                        </a:defRPr>
                      </a:lvl2pPr>
                      <a:lvl3pPr eaLnBrk="0" hangingPunct="0">
                        <a:spcBef>
                          <a:spcPts val="500"/>
                        </a:spcBef>
                        <a:defRPr sz="1600">
                          <a:solidFill>
                            <a:schemeClr val="tx1"/>
                          </a:solidFill>
                          <a:latin typeface="Gill Sans" charset="0"/>
                          <a:ea typeface="ヒラギノ角ゴ ProN W3" charset="-128"/>
                          <a:sym typeface="Arial" panose="020B0604020202020204" pitchFamily="34" charset="0"/>
                        </a:defRPr>
                      </a:lvl3pPr>
                      <a:lvl4pPr eaLnBrk="0" hangingPunct="0">
                        <a:spcBef>
                          <a:spcPts val="400"/>
                        </a:spcBef>
                        <a:defRPr sz="1400">
                          <a:solidFill>
                            <a:schemeClr val="tx1"/>
                          </a:solidFill>
                          <a:latin typeface="Gill Sans" charset="0"/>
                          <a:ea typeface="ヒラギノ角ゴ ProN W3" charset="-128"/>
                          <a:sym typeface="Arial" panose="020B0604020202020204" pitchFamily="34" charset="0"/>
                        </a:defRPr>
                      </a:lvl4pPr>
                      <a:lvl5pPr eaLnBrk="0" hangingPunct="0">
                        <a:spcBef>
                          <a:spcPts val="400"/>
                        </a:spcBef>
                        <a:defRPr sz="1200">
                          <a:solidFill>
                            <a:schemeClr val="tx1"/>
                          </a:solidFill>
                          <a:latin typeface="Gill Sans" charset="0"/>
                          <a:ea typeface="ヒラギノ角ゴ ProN W3" charset="-128"/>
                          <a:sym typeface="Arial" panose="020B0604020202020204" pitchFamily="34" charset="0"/>
                        </a:defRPr>
                      </a:lvl5pPr>
                      <a:lvl6pPr marL="4572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6pPr>
                      <a:lvl7pPr marL="9144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7pPr>
                      <a:lvl8pPr marL="13716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8pPr>
                      <a:lvl9pPr marL="1828800" eaLnBrk="0" fontAlgn="base" hangingPunct="0">
                        <a:spcBef>
                          <a:spcPts val="400"/>
                        </a:spcBef>
                        <a:spcAft>
                          <a:spcPct val="0"/>
                        </a:spcAft>
                        <a:defRPr sz="1200">
                          <a:solidFill>
                            <a:schemeClr val="tx1"/>
                          </a:solidFill>
                          <a:latin typeface="Gill Sans" charset="0"/>
                          <a:ea typeface="ヒラギノ角ゴ ProN W3" charset="-128"/>
                          <a:sym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000000"/>
                        </a:solidFill>
                        <a:effectLst/>
                        <a:latin typeface="Arial" panose="020B0604020202020204" pitchFamily="34" charset="0"/>
                        <a:ea typeface="ヒラギノ角ゴ ProN W3" charset="-128"/>
                        <a:sym typeface="Arial" panose="020B0604020202020204" pitchFamily="34" charset="0"/>
                      </a:endParaRPr>
                    </a:p>
                  </a:txBody>
                  <a:tcPr marT="45725" marB="45725"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2F2F2"/>
                    </a:solidFill>
                  </a:tcPr>
                </a:tc>
              </a:tr>
            </a:tbl>
          </a:graphicData>
        </a:graphic>
      </p:graphicFrame>
      <p:sp>
        <p:nvSpPr>
          <p:cNvPr id="30787"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sz="2400">
                <a:solidFill>
                  <a:srgbClr val="000000"/>
                </a:solidFill>
                <a:latin typeface="Arial" charset="0"/>
                <a:ea typeface="ヒラギノ角ゴ ProN W3" charset="0"/>
                <a:cs typeface="ヒラギノ角ゴ ProN W3" charset="0"/>
                <a:sym typeface="Arial" charset="0"/>
              </a:defRPr>
            </a:lvl1pPr>
            <a:lvl2pPr marL="742950" indent="-285750">
              <a:defRPr sz="2400">
                <a:solidFill>
                  <a:srgbClr val="000000"/>
                </a:solidFill>
                <a:latin typeface="Arial" charset="0"/>
                <a:ea typeface="ヒラギノ角ゴ ProN W3" charset="0"/>
                <a:cs typeface="ヒラギノ角ゴ ProN W3" charset="0"/>
                <a:sym typeface="Arial" charset="0"/>
              </a:defRPr>
            </a:lvl2pPr>
            <a:lvl3pPr marL="1143000" indent="-228600">
              <a:defRPr sz="2400">
                <a:solidFill>
                  <a:srgbClr val="000000"/>
                </a:solidFill>
                <a:latin typeface="Arial" charset="0"/>
                <a:ea typeface="ヒラギノ角ゴ ProN W3" charset="0"/>
                <a:cs typeface="ヒラギノ角ゴ ProN W3" charset="0"/>
                <a:sym typeface="Arial" charset="0"/>
              </a:defRPr>
            </a:lvl3pPr>
            <a:lvl4pPr marL="1600200" indent="-228600">
              <a:defRPr sz="2400">
                <a:solidFill>
                  <a:srgbClr val="000000"/>
                </a:solidFill>
                <a:latin typeface="Arial" charset="0"/>
                <a:ea typeface="ヒラギノ角ゴ ProN W3" charset="0"/>
                <a:cs typeface="ヒラギノ角ゴ ProN W3" charset="0"/>
                <a:sym typeface="Arial" charset="0"/>
              </a:defRPr>
            </a:lvl4pPr>
            <a:lvl5pPr marL="2057400" indent="-228600">
              <a:defRPr sz="24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2400">
                <a:solidFill>
                  <a:srgbClr val="000000"/>
                </a:solidFill>
                <a:latin typeface="Arial" charset="0"/>
                <a:ea typeface="ヒラギノ角ゴ ProN W3" charset="0"/>
                <a:cs typeface="ヒラギノ角ゴ ProN W3" charset="0"/>
                <a:sym typeface="Arial" charset="0"/>
              </a:defRPr>
            </a:lvl9pPr>
          </a:lstStyle>
          <a:p>
            <a:fld id="{A31AB42D-AB11-114B-8839-9764CC09D271}" type="slidenum">
              <a:rPr lang="en-US" sz="1000">
                <a:solidFill>
                  <a:schemeClr val="tx1"/>
                </a:solidFill>
                <a:cs typeface="Arial" charset="0"/>
              </a:rPr>
              <a:pPr/>
              <a:t>9</a:t>
            </a:fld>
            <a:endParaRPr lang="en-US" sz="1000">
              <a:solidFill>
                <a:schemeClr val="tx1"/>
              </a:solidFill>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Theme">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4F81BD"/>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spDef>
    <a:lnDef>
      <a:spPr bwMode="auto">
        <a:xfrm>
          <a:off x="0" y="0"/>
          <a:ext cx="1" cy="1"/>
        </a:xfrm>
        <a:custGeom>
          <a:avLst/>
          <a:gdLst/>
          <a:ahLst/>
          <a:cxnLst/>
          <a:rect l="0" t="0" r="0" b="0"/>
          <a:pathLst/>
        </a:custGeom>
        <a:solidFill>
          <a:srgbClr val="4F81BD"/>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1812</TotalTime>
  <Pages>0</Pages>
  <Words>3694</Words>
  <Characters>0</Characters>
  <Application>Microsoft Macintosh PowerPoint</Application>
  <PresentationFormat>On-screen Show (4:3)</PresentationFormat>
  <Lines>0</Lines>
  <Paragraphs>292</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ヒラギノ角ゴ ProN W3</vt:lpstr>
      <vt:lpstr>Gill Sans</vt:lpstr>
      <vt:lpstr>MS PGothic</vt:lpstr>
      <vt:lpstr>Times</vt:lpstr>
      <vt:lpstr>Lucida Grande</vt:lpstr>
      <vt:lpstr>Office Theme</vt:lpstr>
      <vt:lpstr>The Learning Quality Framework</vt:lpstr>
      <vt:lpstr>Schools with aspirations for learners</vt:lpstr>
      <vt:lpstr>The Learning Quality Framework: </vt:lpstr>
      <vt:lpstr>The Learning Quality Framework</vt:lpstr>
      <vt:lpstr>The Learning Quality Framework</vt:lpstr>
      <vt:lpstr>PowerPoint Presentation</vt:lpstr>
      <vt:lpstr> What does such an aspiration encompass? </vt:lpstr>
      <vt:lpstr>The LQF structure</vt:lpstr>
      <vt:lpstr>LQF structure</vt:lpstr>
      <vt:lpstr>Layout of the Standard</vt:lpstr>
      <vt:lpstr>Principles; how they are fleshed out</vt:lpstr>
      <vt:lpstr>How threads of indicators grow</vt:lpstr>
      <vt:lpstr>LQF – phases of development</vt:lpstr>
      <vt:lpstr>At Bronze level . . .</vt:lpstr>
      <vt:lpstr>At Silver level . . . </vt:lpstr>
      <vt:lpstr>At Gold level . . . </vt:lpstr>
      <vt:lpstr>Using The Learning Quality Framework</vt:lpstr>
      <vt:lpstr>Support for the LQF learning journey</vt:lpstr>
      <vt:lpstr>Development guide – example page</vt:lpstr>
      <vt:lpstr>Recognising success in the LQF journey</vt:lpstr>
      <vt:lpstr>Benefits of The Learning Quality Framework </vt:lpstr>
      <vt:lpstr>The Learning Quality Framework</vt:lpstr>
    </vt:vector>
  </TitlesOfParts>
  <Manager/>
  <Company>TLO Limited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Learning Quality Framework</dc:title>
  <dc:subject/>
  <dc:creator>Alan Chambers</dc:creator>
  <cp:keywords/>
  <dc:description>Copyright TLO Limited 2012</dc:description>
  <cp:lastModifiedBy>Brian Davies</cp:lastModifiedBy>
  <cp:revision>110</cp:revision>
  <cp:lastPrinted>2012-05-14T10:49:27Z</cp:lastPrinted>
  <dcterms:created xsi:type="dcterms:W3CDTF">2012-05-14T11:02:59Z</dcterms:created>
  <dcterms:modified xsi:type="dcterms:W3CDTF">2019-11-12T10:47:57Z</dcterms:modified>
  <cp:category/>
</cp:coreProperties>
</file>